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7" r:id="rId2"/>
    <p:sldId id="258" r:id="rId3"/>
    <p:sldId id="273" r:id="rId4"/>
    <p:sldId id="266" r:id="rId5"/>
    <p:sldId id="260" r:id="rId6"/>
    <p:sldId id="271" r:id="rId7"/>
    <p:sldId id="263" r:id="rId8"/>
    <p:sldId id="261" r:id="rId9"/>
    <p:sldId id="262" r:id="rId10"/>
    <p:sldId id="264" r:id="rId11"/>
    <p:sldId id="265" r:id="rId12"/>
    <p:sldId id="269" r:id="rId13"/>
    <p:sldId id="270" r:id="rId14"/>
    <p:sldId id="256" r:id="rId15"/>
    <p:sldId id="267" r:id="rId16"/>
    <p:sldId id="268"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4" d="100"/>
          <a:sy n="54" d="100"/>
        </p:scale>
        <p:origin x="-19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A73DCE-9E6D-9B41-8135-508463AAFD3D}" type="datetimeFigureOut">
              <a:rPr lang="en-US" smtClean="0"/>
              <a:t>15-12-09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DE29C7-32B4-BB4F-8C49-FE75F305726E}" type="slidenum">
              <a:rPr lang="en-US" smtClean="0"/>
              <a:t>‹#›</a:t>
            </a:fld>
            <a:endParaRPr lang="en-US"/>
          </a:p>
        </p:txBody>
      </p:sp>
    </p:spTree>
    <p:extLst>
      <p:ext uri="{BB962C8B-B14F-4D97-AF65-F5344CB8AC3E}">
        <p14:creationId xmlns:p14="http://schemas.microsoft.com/office/powerpoint/2010/main" val="30380411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Move very slowly and advance as a result of valley glaciers advancing and pushing the sheet forward. Leave behind scoured bedrock and </a:t>
            </a:r>
            <a:r>
              <a:rPr lang="en-CA" b="1" dirty="0" smtClean="0"/>
              <a:t>hilly deposits of debris.</a:t>
            </a:r>
            <a:r>
              <a:rPr lang="en-CA" b="1" baseline="0" dirty="0" smtClean="0"/>
              <a:t> </a:t>
            </a:r>
            <a:r>
              <a:rPr lang="en-CA" dirty="0" smtClean="0"/>
              <a:t>When glaciers </a:t>
            </a:r>
            <a:r>
              <a:rPr lang="en-CA" b="1" dirty="0" smtClean="0"/>
              <a:t>retreat </a:t>
            </a:r>
            <a:r>
              <a:rPr lang="en-CA" dirty="0" smtClean="0"/>
              <a:t>they can leave behind rich deposits of soil and many lakes. Antarctica is covered with ice an average of 2,133 meters (7,000 feet) thick. If all of the Antarctic ice melted, sea levels around the world would rise about 61 meters </a:t>
            </a:r>
          </a:p>
          <a:p>
            <a:endParaRPr lang="en-US" dirty="0"/>
          </a:p>
        </p:txBody>
      </p:sp>
      <p:sp>
        <p:nvSpPr>
          <p:cNvPr id="4" name="Slide Number Placeholder 3"/>
          <p:cNvSpPr>
            <a:spLocks noGrp="1"/>
          </p:cNvSpPr>
          <p:nvPr>
            <p:ph type="sldNum" sz="quarter" idx="10"/>
          </p:nvPr>
        </p:nvSpPr>
        <p:spPr/>
        <p:txBody>
          <a:bodyPr/>
          <a:lstStyle/>
          <a:p>
            <a:fld id="{3DDE29C7-32B4-BB4F-8C49-FE75F305726E}" type="slidenum">
              <a:rPr lang="en-US" smtClean="0"/>
              <a:t>2</a:t>
            </a:fld>
            <a:endParaRPr lang="en-US"/>
          </a:p>
        </p:txBody>
      </p:sp>
    </p:spTree>
    <p:extLst>
      <p:ext uri="{BB962C8B-B14F-4D97-AF65-F5344CB8AC3E}">
        <p14:creationId xmlns:p14="http://schemas.microsoft.com/office/powerpoint/2010/main" val="335780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retreat of the ice sheet left behind a large amount of </a:t>
            </a:r>
            <a:r>
              <a:rPr lang="en-US" dirty="0" err="1" smtClean="0"/>
              <a:t>meltwater</a:t>
            </a:r>
            <a:r>
              <a:rPr lang="en-US" dirty="0" smtClean="0"/>
              <a:t> (see Lake Agassiz) that filled up the basins that the glaciers had carved, thus creating the Great Lakes as we know them today. Ice 2</a:t>
            </a:r>
            <a:r>
              <a:rPr lang="en-US" baseline="0" dirty="0" smtClean="0"/>
              <a:t> miles thick. </a:t>
            </a:r>
            <a:r>
              <a:rPr lang="en-US" dirty="0" smtClean="0"/>
              <a:t>Gouged lake basins </a:t>
            </a:r>
            <a:r>
              <a:rPr lang="en-US" dirty="0" smtClean="0">
                <a:sym typeface="Wingdings"/>
              </a:rPr>
              <a:t> </a:t>
            </a:r>
            <a:r>
              <a:rPr lang="en-US" dirty="0" err="1" smtClean="0">
                <a:sym typeface="Wingdings"/>
              </a:rPr>
              <a:t>meltwater</a:t>
            </a:r>
            <a:r>
              <a:rPr lang="en-US" dirty="0" smtClean="0">
                <a:sym typeface="Wingdings"/>
              </a:rPr>
              <a:t> filled</a:t>
            </a:r>
            <a:r>
              <a:rPr lang="en-US" baseline="0" dirty="0" smtClean="0">
                <a:sym typeface="Wingdings"/>
              </a:rPr>
              <a:t> these basins. </a:t>
            </a:r>
            <a:endParaRPr lang="en-US" dirty="0"/>
          </a:p>
        </p:txBody>
      </p:sp>
      <p:sp>
        <p:nvSpPr>
          <p:cNvPr id="4" name="Slide Number Placeholder 3"/>
          <p:cNvSpPr>
            <a:spLocks noGrp="1"/>
          </p:cNvSpPr>
          <p:nvPr>
            <p:ph type="sldNum" sz="quarter" idx="10"/>
          </p:nvPr>
        </p:nvSpPr>
        <p:spPr/>
        <p:txBody>
          <a:bodyPr/>
          <a:lstStyle/>
          <a:p>
            <a:fld id="{FE63AC72-1529-694C-8469-48BEAD851694}" type="slidenum">
              <a:rPr lang="en-US" smtClean="0"/>
              <a:t>5</a:t>
            </a:fld>
            <a:endParaRPr lang="en-US"/>
          </a:p>
        </p:txBody>
      </p:sp>
    </p:spTree>
    <p:extLst>
      <p:ext uri="{BB962C8B-B14F-4D97-AF65-F5344CB8AC3E}">
        <p14:creationId xmlns:p14="http://schemas.microsoft.com/office/powerpoint/2010/main" val="775890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depressions left behind after partially-buried ice blocks melt. Many are filled with water, and are then called "kettle lakes.</a:t>
            </a:r>
            <a:r>
              <a:rPr lang="en-US" baseline="0" dirty="0" smtClean="0"/>
              <a:t> Kettle lake basins were formed as the glaciers receded. While this was happening, a block of ice broke off the glacier, and just sat there. As the glacier continued to melt, the debris from the glacier (soil, rocks, stones, gravel, etc.) filled in around the block of ice</a:t>
            </a:r>
            <a:endParaRPr lang="en-US" dirty="0"/>
          </a:p>
        </p:txBody>
      </p:sp>
      <p:sp>
        <p:nvSpPr>
          <p:cNvPr id="4" name="Slide Number Placeholder 3"/>
          <p:cNvSpPr>
            <a:spLocks noGrp="1"/>
          </p:cNvSpPr>
          <p:nvPr>
            <p:ph type="sldNum" sz="quarter" idx="10"/>
          </p:nvPr>
        </p:nvSpPr>
        <p:spPr/>
        <p:txBody>
          <a:bodyPr/>
          <a:lstStyle/>
          <a:p>
            <a:fld id="{3DDE29C7-32B4-BB4F-8C49-FE75F305726E}" type="slidenum">
              <a:rPr lang="en-US" smtClean="0"/>
              <a:t>10</a:t>
            </a:fld>
            <a:endParaRPr lang="en-US"/>
          </a:p>
        </p:txBody>
      </p:sp>
    </p:spTree>
    <p:extLst>
      <p:ext uri="{BB962C8B-B14F-4D97-AF65-F5344CB8AC3E}">
        <p14:creationId xmlns:p14="http://schemas.microsoft.com/office/powerpoint/2010/main" val="3944296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Northwest Territory, Canada</a:t>
            </a:r>
            <a:endParaRPr lang="en-US" dirty="0"/>
          </a:p>
        </p:txBody>
      </p:sp>
      <p:sp>
        <p:nvSpPr>
          <p:cNvPr id="4" name="Slide Number Placeholder 3"/>
          <p:cNvSpPr>
            <a:spLocks noGrp="1"/>
          </p:cNvSpPr>
          <p:nvPr>
            <p:ph type="sldNum" sz="quarter" idx="10"/>
          </p:nvPr>
        </p:nvSpPr>
        <p:spPr/>
        <p:txBody>
          <a:bodyPr/>
          <a:lstStyle/>
          <a:p>
            <a:fld id="{FE63AC72-1529-694C-8469-48BEAD851694}" type="slidenum">
              <a:rPr lang="en-US" smtClean="0"/>
              <a:t>11</a:t>
            </a:fld>
            <a:endParaRPr lang="en-US"/>
          </a:p>
        </p:txBody>
      </p:sp>
    </p:spTree>
    <p:extLst>
      <p:ext uri="{BB962C8B-B14F-4D97-AF65-F5344CB8AC3E}">
        <p14:creationId xmlns:p14="http://schemas.microsoft.com/office/powerpoint/2010/main" val="1120103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Seperated</a:t>
            </a:r>
            <a:r>
              <a:rPr lang="en-US" dirty="0" smtClean="0"/>
              <a:t> by stream</a:t>
            </a:r>
            <a:r>
              <a:rPr lang="en-US" baseline="0" dirty="0" smtClean="0"/>
              <a:t>s of </a:t>
            </a:r>
            <a:r>
              <a:rPr lang="en-US" baseline="0" dirty="0" err="1" smtClean="0"/>
              <a:t>meltwater</a:t>
            </a:r>
            <a:endParaRPr lang="en-US" dirty="0"/>
          </a:p>
        </p:txBody>
      </p:sp>
      <p:sp>
        <p:nvSpPr>
          <p:cNvPr id="4" name="Slide Number Placeholder 3"/>
          <p:cNvSpPr>
            <a:spLocks noGrp="1"/>
          </p:cNvSpPr>
          <p:nvPr>
            <p:ph type="sldNum" sz="quarter" idx="10"/>
          </p:nvPr>
        </p:nvSpPr>
        <p:spPr/>
        <p:txBody>
          <a:bodyPr/>
          <a:lstStyle/>
          <a:p>
            <a:fld id="{3DDE29C7-32B4-BB4F-8C49-FE75F305726E}" type="slidenum">
              <a:rPr lang="en-US" smtClean="0"/>
              <a:t>13</a:t>
            </a:fld>
            <a:endParaRPr lang="en-US"/>
          </a:p>
        </p:txBody>
      </p:sp>
    </p:spTree>
    <p:extLst>
      <p:ext uri="{BB962C8B-B14F-4D97-AF65-F5344CB8AC3E}">
        <p14:creationId xmlns:p14="http://schemas.microsoft.com/office/powerpoint/2010/main" val="1542263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E29C7-32B4-BB4F-8C49-FE75F305726E}" type="slidenum">
              <a:rPr lang="en-US" smtClean="0"/>
              <a:t>15</a:t>
            </a:fld>
            <a:endParaRPr lang="en-US"/>
          </a:p>
        </p:txBody>
      </p:sp>
    </p:spTree>
    <p:extLst>
      <p:ext uri="{BB962C8B-B14F-4D97-AF65-F5344CB8AC3E}">
        <p14:creationId xmlns:p14="http://schemas.microsoft.com/office/powerpoint/2010/main" val="2051569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E29C7-32B4-BB4F-8C49-FE75F305726E}" type="slidenum">
              <a:rPr lang="en-US" smtClean="0"/>
              <a:t>17</a:t>
            </a:fld>
            <a:endParaRPr lang="en-US"/>
          </a:p>
        </p:txBody>
      </p:sp>
    </p:spTree>
    <p:extLst>
      <p:ext uri="{BB962C8B-B14F-4D97-AF65-F5344CB8AC3E}">
        <p14:creationId xmlns:p14="http://schemas.microsoft.com/office/powerpoint/2010/main" val="1822688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83546B2-6C25-754A-BA69-4061F2C85B66}" type="datetimeFigureOut">
              <a:rPr lang="en-US" smtClean="0"/>
              <a:t>15-12-09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820B489-4717-3448-B0E6-99FC29AE78DC}"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CA" smtClean="0"/>
              <a:t>Click to edit Master title style</a:t>
            </a:r>
            <a:endParaRPr lang="en-US" dirty="0"/>
          </a:p>
        </p:txBody>
      </p:sp>
    </p:spTree>
  </p:cSld>
  <p:clrMapOvr>
    <a:masterClrMapping/>
  </p:clrMapOvr>
  <p:transition xmlns:p14="http://schemas.microsoft.com/office/powerpoint/2010/mai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83546B2-6C25-754A-BA69-4061F2C85B66}" type="datetimeFigureOut">
              <a:rPr lang="en-US" smtClean="0"/>
              <a:t>15-12-09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0B489-4717-3448-B0E6-99FC29AE78DC}"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983546B2-6C25-754A-BA69-4061F2C85B66}" type="datetimeFigureOut">
              <a:rPr lang="en-US" smtClean="0"/>
              <a:t>15-12-09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0B489-4717-3448-B0E6-99FC29AE78DC}"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83546B2-6C25-754A-BA69-4061F2C85B66}" type="datetimeFigureOut">
              <a:rPr lang="en-US" smtClean="0"/>
              <a:t>15-12-09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0B489-4717-3448-B0E6-99FC29AE78DC}"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83546B2-6C25-754A-BA69-4061F2C85B66}" type="datetimeFigureOut">
              <a:rPr lang="en-US" smtClean="0"/>
              <a:t>15-12-09</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0B489-4717-3448-B0E6-99FC29AE78DC}"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CA"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CA"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983546B2-6C25-754A-BA69-4061F2C85B66}" type="datetimeFigureOut">
              <a:rPr lang="en-US" smtClean="0"/>
              <a:t>15-12-09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20B489-4717-3448-B0E6-99FC29AE78DC}"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983546B2-6C25-754A-BA69-4061F2C85B66}" type="datetimeFigureOut">
              <a:rPr lang="en-US" smtClean="0"/>
              <a:t>15-12-09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20B489-4717-3448-B0E6-99FC29AE78DC}"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983546B2-6C25-754A-BA69-4061F2C85B66}" type="datetimeFigureOut">
              <a:rPr lang="en-US" smtClean="0"/>
              <a:t>15-12-09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20B489-4717-3448-B0E6-99FC29AE78DC}"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83546B2-6C25-754A-BA69-4061F2C85B66}" type="datetimeFigureOut">
              <a:rPr lang="en-US" smtClean="0"/>
              <a:t>15-12-09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20B489-4717-3448-B0E6-99FC29AE78DC}"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Date Placeholder 4"/>
          <p:cNvSpPr>
            <a:spLocks noGrp="1"/>
          </p:cNvSpPr>
          <p:nvPr>
            <p:ph type="dt" sz="half" idx="10"/>
          </p:nvPr>
        </p:nvSpPr>
        <p:spPr/>
        <p:txBody>
          <a:bodyPr/>
          <a:lstStyle/>
          <a:p>
            <a:fld id="{983546B2-6C25-754A-BA69-4061F2C85B66}" type="datetimeFigureOut">
              <a:rPr lang="en-US" smtClean="0"/>
              <a:t>15-12-09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20B489-4717-3448-B0E6-99FC29AE78DC}"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CA" smtClean="0"/>
              <a:t>Click to edit Master title style</a:t>
            </a:r>
            <a:endParaRPr lang="en-US" dirty="0"/>
          </a:p>
        </p:txBody>
      </p:sp>
    </p:spTree>
  </p:cSld>
  <p:clrMapOvr>
    <a:masterClrMapping/>
  </p:clrMapOvr>
  <p:transition xmlns:p14="http://schemas.microsoft.com/office/powerpoint/2010/mai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5" name="Date Placeholder 4"/>
          <p:cNvSpPr>
            <a:spLocks noGrp="1"/>
          </p:cNvSpPr>
          <p:nvPr>
            <p:ph type="dt" sz="half" idx="10"/>
          </p:nvPr>
        </p:nvSpPr>
        <p:spPr/>
        <p:txBody>
          <a:bodyPr/>
          <a:lstStyle/>
          <a:p>
            <a:fld id="{983546B2-6C25-754A-BA69-4061F2C85B66}" type="datetimeFigureOut">
              <a:rPr lang="en-US" smtClean="0"/>
              <a:t>15-12-09</a:t>
            </a:fld>
            <a:endParaRPr lang="en-US"/>
          </a:p>
        </p:txBody>
      </p:sp>
      <p:sp>
        <p:nvSpPr>
          <p:cNvPr id="7" name="Slide Number Placeholder 6"/>
          <p:cNvSpPr>
            <a:spLocks noGrp="1"/>
          </p:cNvSpPr>
          <p:nvPr>
            <p:ph type="sldNum" sz="quarter" idx="12"/>
          </p:nvPr>
        </p:nvSpPr>
        <p:spPr/>
        <p:txBody>
          <a:bodyPr/>
          <a:lstStyle/>
          <a:p>
            <a:fld id="{F820B489-4717-3448-B0E6-99FC29AE78DC}"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CA" smtClean="0"/>
              <a:t>Click to edit Master title style</a:t>
            </a:r>
            <a:endParaRPr lang="en-US" dirty="0"/>
          </a:p>
        </p:txBody>
      </p:sp>
    </p:spTree>
  </p:cSld>
  <p:clrMapOvr>
    <a:masterClrMapping/>
  </p:clrMapOvr>
  <p:transition xmlns:p14="http://schemas.microsoft.com/office/powerpoint/2010/main" spd="slow">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983546B2-6C25-754A-BA69-4061F2C85B66}" type="datetimeFigureOut">
              <a:rPr lang="en-US" smtClean="0"/>
              <a:t>15-12-09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820B489-4717-3448-B0E6-99FC29AE78DC}"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CA"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slow">
    <p:push dir="u"/>
  </p:transition>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Continental Glaciers</a:t>
            </a:r>
            <a:endParaRPr lang="en-CA" dirty="0"/>
          </a:p>
        </p:txBody>
      </p:sp>
      <p:sp>
        <p:nvSpPr>
          <p:cNvPr id="3" name="Text Placeholder 2"/>
          <p:cNvSpPr>
            <a:spLocks noGrp="1"/>
          </p:cNvSpPr>
          <p:nvPr>
            <p:ph type="body" idx="1"/>
          </p:nvPr>
        </p:nvSpPr>
        <p:spPr/>
        <p:txBody>
          <a:bodyPr/>
          <a:lstStyle/>
          <a:p>
            <a:r>
              <a:rPr lang="en-CA" dirty="0" smtClean="0"/>
              <a:t>Greenland</a:t>
            </a:r>
            <a:endParaRPr lang="en-CA"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73" r="73"/>
          <a:stretch>
            <a:fillRect/>
          </a:stretch>
        </p:blipFill>
        <p:spPr/>
      </p:pic>
      <p:sp>
        <p:nvSpPr>
          <p:cNvPr id="5" name="Text Placeholder 4"/>
          <p:cNvSpPr>
            <a:spLocks noGrp="1"/>
          </p:cNvSpPr>
          <p:nvPr>
            <p:ph type="body" sz="quarter" idx="3"/>
          </p:nvPr>
        </p:nvSpPr>
        <p:spPr/>
        <p:txBody>
          <a:bodyPr>
            <a:normAutofit/>
          </a:bodyPr>
          <a:lstStyle/>
          <a:p>
            <a:r>
              <a:rPr lang="en-CA" dirty="0" smtClean="0"/>
              <a:t>Lake </a:t>
            </a:r>
            <a:r>
              <a:rPr lang="en-CA" dirty="0" err="1" smtClean="0"/>
              <a:t>Bonney</a:t>
            </a:r>
            <a:r>
              <a:rPr lang="en-CA" dirty="0" smtClean="0"/>
              <a:t> in Antarctica</a:t>
            </a:r>
            <a:endParaRPr lang="en-CA"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rcRect l="8900" r="8900"/>
          <a:stretch>
            <a:fillRect/>
          </a:stretch>
        </p:blipFill>
        <p:spPr/>
      </p:pic>
    </p:spTree>
    <p:extLst>
      <p:ext uri="{BB962C8B-B14F-4D97-AF65-F5344CB8AC3E}">
        <p14:creationId xmlns:p14="http://schemas.microsoft.com/office/powerpoint/2010/main" val="236996535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Lakes</a:t>
            </a:r>
            <a:endParaRPr lang="en-US" dirty="0"/>
          </a:p>
        </p:txBody>
      </p:sp>
      <p:sp>
        <p:nvSpPr>
          <p:cNvPr id="3" name="Text Placeholder 2"/>
          <p:cNvSpPr>
            <a:spLocks noGrp="1"/>
          </p:cNvSpPr>
          <p:nvPr>
            <p:ph idx="1"/>
          </p:nvPr>
        </p:nvSpPr>
        <p:spPr/>
        <p:txBody>
          <a:bodyPr/>
          <a:lstStyle/>
          <a:p>
            <a:r>
              <a:rPr lang="en-US" b="1" dirty="0" smtClean="0"/>
              <a:t>B) Kettle Lakes</a:t>
            </a:r>
            <a:endParaRPr lang="en-US" b="1"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638742"/>
            <a:ext cx="6552728" cy="3454554"/>
          </a:xfrm>
          <a:prstGeom prst="rect">
            <a:avLst/>
          </a:prstGeom>
          <a:noFill/>
          <a:ln>
            <a:noFill/>
          </a:ln>
        </p:spPr>
      </p:pic>
    </p:spTree>
    <p:extLst>
      <p:ext uri="{BB962C8B-B14F-4D97-AF65-F5344CB8AC3E}">
        <p14:creationId xmlns:p14="http://schemas.microsoft.com/office/powerpoint/2010/main" val="195735269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rcRect t="6280" b="6280"/>
          <a:stretch>
            <a:fillRect/>
          </a:stretch>
        </p:blipFill>
        <p:spPr>
          <a:xfrm>
            <a:off x="481013" y="476250"/>
            <a:ext cx="8662987" cy="5849938"/>
          </a:xfrm>
        </p:spPr>
      </p:pic>
    </p:spTree>
    <p:extLst>
      <p:ext uri="{BB962C8B-B14F-4D97-AF65-F5344CB8AC3E}">
        <p14:creationId xmlns:p14="http://schemas.microsoft.com/office/powerpoint/2010/main" val="159958055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Glacial debris</a:t>
            </a:r>
            <a:endParaRPr lang="en-US" dirty="0"/>
          </a:p>
        </p:txBody>
      </p:sp>
      <p:sp>
        <p:nvSpPr>
          <p:cNvPr id="3" name="Content Placeholder 2"/>
          <p:cNvSpPr>
            <a:spLocks noGrp="1"/>
          </p:cNvSpPr>
          <p:nvPr>
            <p:ph idx="1"/>
          </p:nvPr>
        </p:nvSpPr>
        <p:spPr/>
        <p:txBody>
          <a:bodyPr>
            <a:noAutofit/>
          </a:bodyPr>
          <a:lstStyle/>
          <a:p>
            <a:r>
              <a:rPr lang="en-US" sz="2600" dirty="0"/>
              <a:t>C</a:t>
            </a:r>
            <a:r>
              <a:rPr lang="en-US" sz="2600" dirty="0" smtClean="0"/>
              <a:t>ontinental glaciers retreated as temperatures warmed, the ice was carrying its maximum load and dropped off the eroded material. </a:t>
            </a:r>
          </a:p>
          <a:p>
            <a:endParaRPr lang="en-US" sz="2600" dirty="0"/>
          </a:p>
          <a:p>
            <a:r>
              <a:rPr lang="en-US" sz="2600" b="1" dirty="0" smtClean="0"/>
              <a:t>Glacial till</a:t>
            </a:r>
            <a:endParaRPr lang="en-US" sz="2600" b="1" dirty="0"/>
          </a:p>
        </p:txBody>
      </p:sp>
    </p:spTree>
    <p:extLst>
      <p:ext uri="{BB962C8B-B14F-4D97-AF65-F5344CB8AC3E}">
        <p14:creationId xmlns:p14="http://schemas.microsoft.com/office/powerpoint/2010/main" val="150930362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Outwash plain</a:t>
            </a:r>
            <a:endParaRPr lang="en-US" dirty="0"/>
          </a:p>
        </p:txBody>
      </p:sp>
      <p:sp>
        <p:nvSpPr>
          <p:cNvPr id="4" name="Content Placeholder 3"/>
          <p:cNvSpPr>
            <a:spLocks noGrp="1"/>
          </p:cNvSpPr>
          <p:nvPr>
            <p:ph sz="half" idx="1"/>
          </p:nvPr>
        </p:nvSpPr>
        <p:spPr>
          <a:xfrm>
            <a:off x="167391" y="1977753"/>
            <a:ext cx="4038600" cy="4407408"/>
          </a:xfrm>
        </p:spPr>
        <p:txBody>
          <a:bodyPr/>
          <a:lstStyle/>
          <a:p>
            <a:r>
              <a:rPr lang="en-US" dirty="0" smtClean="0"/>
              <a:t>Large plain of debris</a:t>
            </a:r>
          </a:p>
          <a:p>
            <a:pPr marL="114300" indent="0">
              <a:buNone/>
            </a:pPr>
            <a:endParaRPr lang="en-US" dirty="0" smtClean="0"/>
          </a:p>
          <a:p>
            <a:r>
              <a:rPr lang="en-US" dirty="0" smtClean="0"/>
              <a:t>Formed as water carries deposits once held in layers of ice. </a:t>
            </a:r>
            <a:endParaRPr lang="en-US" dirty="0"/>
          </a:p>
        </p:txBody>
      </p:sp>
      <p:pic>
        <p:nvPicPr>
          <p:cNvPr id="6" name="Content Placeholder 5"/>
          <p:cNvPicPr>
            <a:picLocks noGrp="1" noChangeAspect="1"/>
          </p:cNvPicPr>
          <p:nvPr>
            <p:ph sz="half" idx="2"/>
          </p:nvPr>
        </p:nvPicPr>
        <p:blipFill rotWithShape="1">
          <a:blip r:embed="rId3"/>
          <a:srcRect l="2547" r="106"/>
          <a:stretch/>
        </p:blipFill>
        <p:spPr>
          <a:xfrm>
            <a:off x="4386165" y="1787255"/>
            <a:ext cx="4300635" cy="4597906"/>
          </a:xfrm>
        </p:spPr>
      </p:pic>
    </p:spTree>
    <p:extLst>
      <p:ext uri="{BB962C8B-B14F-4D97-AF65-F5344CB8AC3E}">
        <p14:creationId xmlns:p14="http://schemas.microsoft.com/office/powerpoint/2010/main" val="310532395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Glacial </a:t>
            </a:r>
            <a:r>
              <a:rPr lang="en-US" dirty="0" err="1" smtClean="0"/>
              <a:t>Erratics</a:t>
            </a:r>
            <a:endParaRPr lang="en-US" dirty="0"/>
          </a:p>
        </p:txBody>
      </p:sp>
      <p:pic>
        <p:nvPicPr>
          <p:cNvPr id="8" name="Content Placeholder 7"/>
          <p:cNvPicPr>
            <a:picLocks noGrp="1" noChangeAspect="1"/>
          </p:cNvPicPr>
          <p:nvPr>
            <p:ph sz="half" idx="1"/>
          </p:nvPr>
        </p:nvPicPr>
        <p:blipFill>
          <a:blip r:embed="rId2"/>
          <a:srcRect l="15603" r="15603"/>
          <a:stretch>
            <a:fillRect/>
          </a:stretch>
        </p:blipFill>
        <p:spPr/>
      </p:pic>
      <p:pic>
        <p:nvPicPr>
          <p:cNvPr id="7" name="Content Placeholder 6"/>
          <p:cNvPicPr>
            <a:picLocks noGrp="1" noChangeAspect="1"/>
          </p:cNvPicPr>
          <p:nvPr>
            <p:ph sz="half" idx="2"/>
          </p:nvPr>
        </p:nvPicPr>
        <p:blipFill rotWithShape="1">
          <a:blip r:embed="rId3"/>
          <a:srcRect l="6053" r="582"/>
          <a:stretch/>
        </p:blipFill>
        <p:spPr>
          <a:xfrm>
            <a:off x="205814" y="1417638"/>
            <a:ext cx="4289986" cy="4972777"/>
          </a:xfrm>
        </p:spPr>
      </p:pic>
      <p:pic>
        <p:nvPicPr>
          <p:cNvPr id="9" name="Picture 8"/>
          <p:cNvPicPr>
            <a:picLocks noChangeAspect="1"/>
          </p:cNvPicPr>
          <p:nvPr/>
        </p:nvPicPr>
        <p:blipFill>
          <a:blip r:embed="rId4"/>
          <a:stretch>
            <a:fillRect/>
          </a:stretch>
        </p:blipFill>
        <p:spPr>
          <a:xfrm>
            <a:off x="4747185" y="1417637"/>
            <a:ext cx="4388693" cy="4972777"/>
          </a:xfrm>
          <a:prstGeom prst="rect">
            <a:avLst/>
          </a:prstGeom>
        </p:spPr>
      </p:pic>
    </p:spTree>
    <p:extLst>
      <p:ext uri="{BB962C8B-B14F-4D97-AF65-F5344CB8AC3E}">
        <p14:creationId xmlns:p14="http://schemas.microsoft.com/office/powerpoint/2010/main" val="395578956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Drumlins</a:t>
            </a:r>
            <a:endParaRPr lang="en-US" dirty="0"/>
          </a:p>
        </p:txBody>
      </p:sp>
      <p:pic>
        <p:nvPicPr>
          <p:cNvPr id="5" name="Content Placeholder 4"/>
          <p:cNvPicPr>
            <a:picLocks noGrp="1"/>
          </p:cNvPicPr>
          <p:nvPr>
            <p:ph sz="half" idx="1"/>
          </p:nvPr>
        </p:nvPicPr>
        <p:blipFill rotWithShape="1">
          <a:blip r:embed="rId3">
            <a:extLst>
              <a:ext uri="{28A0092B-C50C-407E-A947-70E740481C1C}">
                <a14:useLocalDpi xmlns:a14="http://schemas.microsoft.com/office/drawing/2010/main" val="0"/>
              </a:ext>
            </a:extLst>
          </a:blip>
          <a:srcRect l="433" r="-615" b="8576"/>
          <a:stretch/>
        </p:blipFill>
        <p:spPr bwMode="auto">
          <a:xfrm>
            <a:off x="0" y="1417639"/>
            <a:ext cx="4648200" cy="4532036"/>
          </a:xfrm>
          <a:prstGeom prst="rect">
            <a:avLst/>
          </a:prstGeom>
          <a:noFill/>
          <a:ln>
            <a:noFill/>
          </a:ln>
          <a:extLst>
            <a:ext uri="{53640926-AAD7-44d8-BBD7-CCE9431645EC}">
              <a14:shadowObscured xmlns:a14="http://schemas.microsoft.com/office/drawing/2010/main"/>
            </a:ext>
          </a:extLst>
        </p:spPr>
      </p:pic>
      <p:pic>
        <p:nvPicPr>
          <p:cNvPr id="6" name="Content Placeholder 5"/>
          <p:cNvPicPr>
            <a:picLocks noGrp="1" noChangeAspect="1"/>
          </p:cNvPicPr>
          <p:nvPr>
            <p:ph sz="half" idx="2"/>
          </p:nvPr>
        </p:nvPicPr>
        <p:blipFill>
          <a:blip r:embed="rId4"/>
          <a:srcRect l="15634" r="15634"/>
          <a:stretch>
            <a:fillRect/>
          </a:stretch>
        </p:blipFill>
        <p:spPr/>
      </p:pic>
    </p:spTree>
    <p:extLst>
      <p:ext uri="{BB962C8B-B14F-4D97-AF65-F5344CB8AC3E}">
        <p14:creationId xmlns:p14="http://schemas.microsoft.com/office/powerpoint/2010/main" val="156069691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Eskers</a:t>
            </a:r>
            <a:endParaRPr lang="en-US" dirty="0"/>
          </a:p>
        </p:txBody>
      </p:sp>
      <p:pic>
        <p:nvPicPr>
          <p:cNvPr id="5" name="Content Placeholder 4"/>
          <p:cNvPicPr>
            <a:picLocks noGrp="1" noChangeAspect="1"/>
          </p:cNvPicPr>
          <p:nvPr>
            <p:ph idx="1"/>
          </p:nvPr>
        </p:nvPicPr>
        <p:blipFill rotWithShape="1">
          <a:blip r:embed="rId2"/>
          <a:srcRect t="9185" b="9185"/>
          <a:stretch/>
        </p:blipFill>
        <p:spPr/>
      </p:pic>
    </p:spTree>
    <p:extLst>
      <p:ext uri="{BB962C8B-B14F-4D97-AF65-F5344CB8AC3E}">
        <p14:creationId xmlns:p14="http://schemas.microsoft.com/office/powerpoint/2010/main" val="121801306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t="14607" b="14607"/>
          <a:stretch>
            <a:fillRect/>
          </a:stretch>
        </p:blipFill>
        <p:spPr>
          <a:xfrm>
            <a:off x="1" y="408372"/>
            <a:ext cx="8914664" cy="6449628"/>
          </a:xfrm>
        </p:spPr>
      </p:pic>
    </p:spTree>
    <p:extLst>
      <p:ext uri="{BB962C8B-B14F-4D97-AF65-F5344CB8AC3E}">
        <p14:creationId xmlns:p14="http://schemas.microsoft.com/office/powerpoint/2010/main" val="287202022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Continental Glaciers </a:t>
            </a:r>
            <a:endParaRPr lang="en-CA" dirty="0"/>
          </a:p>
        </p:txBody>
      </p:sp>
      <p:sp>
        <p:nvSpPr>
          <p:cNvPr id="3" name="Content Placeholder 2"/>
          <p:cNvSpPr>
            <a:spLocks noGrp="1"/>
          </p:cNvSpPr>
          <p:nvPr>
            <p:ph sz="half" idx="1"/>
          </p:nvPr>
        </p:nvSpPr>
        <p:spPr>
          <a:xfrm>
            <a:off x="0" y="1600200"/>
            <a:ext cx="4495800" cy="4984421"/>
          </a:xfrm>
        </p:spPr>
        <p:txBody>
          <a:bodyPr>
            <a:normAutofit fontScale="92500" lnSpcReduction="20000"/>
          </a:bodyPr>
          <a:lstStyle/>
          <a:p>
            <a:r>
              <a:rPr lang="en-CA" dirty="0" smtClean="0"/>
              <a:t>When valley glaciers no longer confine to river valleys and spread out to create large </a:t>
            </a:r>
            <a:r>
              <a:rPr lang="en-CA" b="1" dirty="0" smtClean="0"/>
              <a:t>ice sheets</a:t>
            </a:r>
            <a:r>
              <a:rPr lang="en-CA" dirty="0" smtClean="0"/>
              <a:t> known as continental glaciers. </a:t>
            </a:r>
          </a:p>
          <a:p>
            <a:pPr marL="118872" indent="0">
              <a:buNone/>
            </a:pPr>
            <a:endParaRPr lang="en-CA" dirty="0" smtClean="0"/>
          </a:p>
          <a:p>
            <a:r>
              <a:rPr lang="en-CA" dirty="0" smtClean="0"/>
              <a:t>Cover flat, lowland regions.</a:t>
            </a:r>
          </a:p>
          <a:p>
            <a:pPr marL="0" indent="0">
              <a:buNone/>
            </a:pPr>
            <a:endParaRPr lang="en-CA" dirty="0" smtClean="0"/>
          </a:p>
          <a:p>
            <a:r>
              <a:rPr lang="en-CA" dirty="0" smtClean="0"/>
              <a:t>Advance as a result of valley pushing the sheet forward. </a:t>
            </a:r>
          </a:p>
          <a:p>
            <a:endParaRPr lang="en-CA" dirty="0"/>
          </a:p>
        </p:txBody>
      </p:sp>
      <p:pic>
        <p:nvPicPr>
          <p:cNvPr id="5" name="Content Placeholder 4"/>
          <p:cNvPicPr>
            <a:picLocks noGrp="1" noChangeAspect="1"/>
          </p:cNvPicPr>
          <p:nvPr>
            <p:ph sz="half" idx="2"/>
          </p:nvPr>
        </p:nvPicPr>
        <p:blipFill rotWithShape="1">
          <a:blip r:embed="rId3"/>
          <a:srcRect l="12807" r="12807"/>
          <a:stretch/>
        </p:blipFill>
        <p:spPr/>
      </p:pic>
    </p:spTree>
    <p:extLst>
      <p:ext uri="{BB962C8B-B14F-4D97-AF65-F5344CB8AC3E}">
        <p14:creationId xmlns:p14="http://schemas.microsoft.com/office/powerpoint/2010/main" val="97498665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3658188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Features: Lakes</a:t>
            </a:r>
            <a:endParaRPr lang="en-US" dirty="0"/>
          </a:p>
        </p:txBody>
      </p:sp>
      <p:sp>
        <p:nvSpPr>
          <p:cNvPr id="3" name="Content Placeholder 2"/>
          <p:cNvSpPr>
            <a:spLocks noGrp="1"/>
          </p:cNvSpPr>
          <p:nvPr>
            <p:ph idx="1"/>
          </p:nvPr>
        </p:nvSpPr>
        <p:spPr/>
        <p:txBody>
          <a:bodyPr>
            <a:normAutofit/>
          </a:bodyPr>
          <a:lstStyle/>
          <a:p>
            <a:pPr marL="0" indent="0">
              <a:buNone/>
            </a:pPr>
            <a:r>
              <a:rPr lang="en-US" sz="2600" b="1" dirty="0" smtClean="0"/>
              <a:t>Glacial Ponding: </a:t>
            </a:r>
          </a:p>
          <a:p>
            <a:r>
              <a:rPr lang="en-CA" sz="2600" dirty="0" smtClean="0"/>
              <a:t>water </a:t>
            </a:r>
            <a:r>
              <a:rPr lang="en-CA" sz="2600" dirty="0"/>
              <a:t>body formed by glacial </a:t>
            </a:r>
            <a:r>
              <a:rPr lang="en-CA" sz="2600" dirty="0" err="1"/>
              <a:t>meltwater</a:t>
            </a:r>
            <a:r>
              <a:rPr lang="en-CA" sz="2600" dirty="0"/>
              <a:t> after glacier </a:t>
            </a:r>
            <a:r>
              <a:rPr lang="en-CA" sz="2600" dirty="0" smtClean="0"/>
              <a:t>retreats.</a:t>
            </a:r>
          </a:p>
          <a:p>
            <a:pPr marL="0" indent="0">
              <a:buNone/>
            </a:pPr>
            <a:endParaRPr lang="en-CA" sz="2600" dirty="0" smtClean="0"/>
          </a:p>
          <a:p>
            <a:r>
              <a:rPr lang="en-CA" sz="2600" dirty="0" smtClean="0"/>
              <a:t>The water pools in a depression created by erosion and debris or ice can block the flow of water.</a:t>
            </a:r>
            <a:endParaRPr lang="en-US" sz="2600" dirty="0"/>
          </a:p>
        </p:txBody>
      </p:sp>
    </p:spTree>
    <p:extLst>
      <p:ext uri="{BB962C8B-B14F-4D97-AF65-F5344CB8AC3E}">
        <p14:creationId xmlns:p14="http://schemas.microsoft.com/office/powerpoint/2010/main" val="382492327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Lakes </a:t>
            </a:r>
            <a:endParaRPr lang="en-US" dirty="0"/>
          </a:p>
        </p:txBody>
      </p:sp>
      <p:pic>
        <p:nvPicPr>
          <p:cNvPr id="4" name="Content Placeholder 3"/>
          <p:cNvPicPr>
            <a:picLocks noGrp="1" noChangeAspect="1"/>
          </p:cNvPicPr>
          <p:nvPr>
            <p:ph sz="half" idx="1"/>
          </p:nvPr>
        </p:nvPicPr>
        <p:blipFill rotWithShape="1">
          <a:blip r:embed="rId3"/>
          <a:srcRect l="989" r="965"/>
          <a:stretch/>
        </p:blipFill>
        <p:spPr>
          <a:xfrm>
            <a:off x="0" y="1600200"/>
            <a:ext cx="4690573" cy="4680520"/>
          </a:xfrm>
        </p:spPr>
      </p:pic>
      <p:sp>
        <p:nvSpPr>
          <p:cNvPr id="6" name="Content Placeholder 5"/>
          <p:cNvSpPr>
            <a:spLocks noGrp="1"/>
          </p:cNvSpPr>
          <p:nvPr>
            <p:ph sz="half" idx="2"/>
          </p:nvPr>
        </p:nvSpPr>
        <p:spPr/>
        <p:txBody>
          <a:bodyPr/>
          <a:lstStyle/>
          <a:p>
            <a:endParaRPr lang="en-US"/>
          </a:p>
        </p:txBody>
      </p:sp>
      <p:pic>
        <p:nvPicPr>
          <p:cNvPr id="5" name="Picture 4"/>
          <p:cNvPicPr>
            <a:picLocks noChangeAspect="1"/>
          </p:cNvPicPr>
          <p:nvPr/>
        </p:nvPicPr>
        <p:blipFill>
          <a:blip r:embed="rId4"/>
          <a:stretch>
            <a:fillRect/>
          </a:stretch>
        </p:blipFill>
        <p:spPr>
          <a:xfrm>
            <a:off x="4690572" y="1600200"/>
            <a:ext cx="4247613" cy="4680520"/>
          </a:xfrm>
          <a:prstGeom prst="rect">
            <a:avLst/>
          </a:prstGeom>
        </p:spPr>
      </p:pic>
    </p:spTree>
    <p:extLst>
      <p:ext uri="{BB962C8B-B14F-4D97-AF65-F5344CB8AC3E}">
        <p14:creationId xmlns:p14="http://schemas.microsoft.com/office/powerpoint/2010/main" val="4925869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a:t>http://</a:t>
            </a:r>
            <a:r>
              <a:rPr lang="en-US" dirty="0" err="1"/>
              <a:t>www.canadiangeographic.ca</a:t>
            </a:r>
            <a:r>
              <a:rPr lang="en-US" dirty="0"/>
              <a:t>/magazine/ja13/</a:t>
            </a:r>
            <a:r>
              <a:rPr lang="en-US" dirty="0" err="1"/>
              <a:t>alacarte.asp</a:t>
            </a:r>
            <a:r>
              <a:rPr lang="en-US" dirty="0"/>
              <a:t>#</a:t>
            </a:r>
          </a:p>
        </p:txBody>
      </p:sp>
    </p:spTree>
    <p:extLst>
      <p:ext uri="{BB962C8B-B14F-4D97-AF65-F5344CB8AC3E}">
        <p14:creationId xmlns:p14="http://schemas.microsoft.com/office/powerpoint/2010/main" val="414425594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Lakes</a:t>
            </a:r>
            <a:endParaRPr lang="en-US" dirty="0"/>
          </a:p>
        </p:txBody>
      </p:sp>
      <p:pic>
        <p:nvPicPr>
          <p:cNvPr id="8" name="Content Placeholder 7"/>
          <p:cNvPicPr>
            <a:picLocks noGrp="1"/>
          </p:cNvPicPr>
          <p:nvPr>
            <p:ph idx="1"/>
          </p:nvPr>
        </p:nvPicPr>
        <p:blipFill>
          <a:blip r:embed="rId2">
            <a:extLst>
              <a:ext uri="{28A0092B-C50C-407E-A947-70E740481C1C}">
                <a14:useLocalDpi xmlns:a14="http://schemas.microsoft.com/office/drawing/2010/main" val="0"/>
              </a:ext>
            </a:extLst>
          </a:blip>
          <a:srcRect t="1228" b="1228"/>
          <a:stretch>
            <a:fillRect/>
          </a:stretch>
        </p:blipFill>
        <p:spPr bwMode="auto">
          <a:xfrm>
            <a:off x="457200" y="2187035"/>
            <a:ext cx="8229600" cy="4232970"/>
          </a:xfrm>
          <a:prstGeom prst="rect">
            <a:avLst/>
          </a:prstGeom>
          <a:noFill/>
          <a:ln>
            <a:noFill/>
          </a:ln>
        </p:spPr>
      </p:pic>
      <p:sp>
        <p:nvSpPr>
          <p:cNvPr id="4" name="Text Placeholder 3"/>
          <p:cNvSpPr>
            <a:spLocks noGrp="1"/>
          </p:cNvSpPr>
          <p:nvPr>
            <p:ph type="body" idx="4294967295"/>
          </p:nvPr>
        </p:nvSpPr>
        <p:spPr>
          <a:xfrm>
            <a:off x="0" y="1698625"/>
            <a:ext cx="4040188" cy="715963"/>
          </a:xfrm>
        </p:spPr>
        <p:txBody>
          <a:bodyPr/>
          <a:lstStyle/>
          <a:p>
            <a:r>
              <a:rPr lang="en-US" b="1" dirty="0" smtClean="0"/>
              <a:t>a) Finger lakes</a:t>
            </a:r>
            <a:endParaRPr lang="en-US" b="1" dirty="0"/>
          </a:p>
        </p:txBody>
      </p:sp>
    </p:spTree>
    <p:extLst>
      <p:ext uri="{BB962C8B-B14F-4D97-AF65-F5344CB8AC3E}">
        <p14:creationId xmlns:p14="http://schemas.microsoft.com/office/powerpoint/2010/main" val="339069332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9336" y="332656"/>
            <a:ext cx="8623144" cy="6264696"/>
          </a:xfrm>
          <a:prstGeom prst="rect">
            <a:avLst/>
          </a:prstGeom>
        </p:spPr>
      </p:pic>
    </p:spTree>
    <p:extLst>
      <p:ext uri="{BB962C8B-B14F-4D97-AF65-F5344CB8AC3E}">
        <p14:creationId xmlns:p14="http://schemas.microsoft.com/office/powerpoint/2010/main" val="386403981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28" y="260648"/>
            <a:ext cx="8496944" cy="6216351"/>
          </a:xfrm>
          <a:prstGeom prst="rect">
            <a:avLst/>
          </a:prstGeom>
        </p:spPr>
      </p:pic>
    </p:spTree>
    <p:extLst>
      <p:ext uri="{BB962C8B-B14F-4D97-AF65-F5344CB8AC3E}">
        <p14:creationId xmlns:p14="http://schemas.microsoft.com/office/powerpoint/2010/main" val="51325033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280</TotalTime>
  <Words>388</Words>
  <Application>Microsoft Macintosh PowerPoint</Application>
  <PresentationFormat>On-screen Show (4:3)</PresentationFormat>
  <Paragraphs>43</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Apothecary</vt:lpstr>
      <vt:lpstr>Continental Glaciers</vt:lpstr>
      <vt:lpstr>Continental Glaciers </vt:lpstr>
      <vt:lpstr>PowerPoint Presentation</vt:lpstr>
      <vt:lpstr>Surface Features: Lakes</vt:lpstr>
      <vt:lpstr>The great Lakes </vt:lpstr>
      <vt:lpstr>PowerPoint Presentation</vt:lpstr>
      <vt:lpstr>Lakes</vt:lpstr>
      <vt:lpstr>PowerPoint Presentation</vt:lpstr>
      <vt:lpstr>PowerPoint Presentation</vt:lpstr>
      <vt:lpstr>Lakes</vt:lpstr>
      <vt:lpstr>PowerPoint Presentation</vt:lpstr>
      <vt:lpstr>Glacial debris</vt:lpstr>
      <vt:lpstr>Outwash plain</vt:lpstr>
      <vt:lpstr>Glacial Erratics</vt:lpstr>
      <vt:lpstr>Drumlins</vt:lpstr>
      <vt:lpstr>Eskers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Continental Glaciers</dc:title>
  <dc:creator>User</dc:creator>
  <cp:lastModifiedBy>User</cp:lastModifiedBy>
  <cp:revision>11</cp:revision>
  <dcterms:created xsi:type="dcterms:W3CDTF">2015-01-13T02:57:26Z</dcterms:created>
  <dcterms:modified xsi:type="dcterms:W3CDTF">2015-12-09T21:00:31Z</dcterms:modified>
</cp:coreProperties>
</file>