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69" r:id="rId2"/>
    <p:sldId id="270" r:id="rId3"/>
    <p:sldId id="271" r:id="rId4"/>
    <p:sldId id="272" r:id="rId5"/>
    <p:sldId id="273" r:id="rId6"/>
    <p:sldId id="265" r:id="rId7"/>
    <p:sldId id="266" r:id="rId8"/>
    <p:sldId id="264" r:id="rId9"/>
    <p:sldId id="274" r:id="rId10"/>
    <p:sldId id="276" r:id="rId11"/>
    <p:sldId id="275"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4" d="100"/>
          <a:sy n="54" d="100"/>
        </p:scale>
        <p:origin x="-2016" y="-6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964E3-1948-BD41-85E7-CD01737453B6}" type="datetimeFigureOut">
              <a:rPr lang="en-US" smtClean="0"/>
              <a:t>15-11-04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8B691-B6AD-0D45-A604-15DF02D4058A}" type="slidenum">
              <a:rPr lang="en-US" smtClean="0"/>
              <a:t>‹#›</a:t>
            </a:fld>
            <a:endParaRPr lang="en-US"/>
          </a:p>
        </p:txBody>
      </p:sp>
    </p:spTree>
    <p:extLst>
      <p:ext uri="{BB962C8B-B14F-4D97-AF65-F5344CB8AC3E}">
        <p14:creationId xmlns:p14="http://schemas.microsoft.com/office/powerpoint/2010/main" val="519679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Removal of rock and then transporting</a:t>
            </a:r>
            <a:r>
              <a:rPr lang="en-US" baseline="0" dirty="0" smtClean="0"/>
              <a:t> it. </a:t>
            </a:r>
            <a:endParaRPr lang="en-US" dirty="0"/>
          </a:p>
        </p:txBody>
      </p:sp>
      <p:sp>
        <p:nvSpPr>
          <p:cNvPr id="4" name="Slide Number Placeholder 3"/>
          <p:cNvSpPr>
            <a:spLocks noGrp="1"/>
          </p:cNvSpPr>
          <p:nvPr>
            <p:ph type="sldNum" sz="quarter" idx="10"/>
          </p:nvPr>
        </p:nvSpPr>
        <p:spPr/>
        <p:txBody>
          <a:bodyPr/>
          <a:lstStyle/>
          <a:p>
            <a:fld id="{8048B691-B6AD-0D45-A604-15DF02D4058A}" type="slidenum">
              <a:rPr lang="en-US" smtClean="0"/>
              <a:t>3</a:t>
            </a:fld>
            <a:endParaRPr lang="en-US"/>
          </a:p>
        </p:txBody>
      </p:sp>
    </p:spTree>
    <p:extLst>
      <p:ext uri="{BB962C8B-B14F-4D97-AF65-F5344CB8AC3E}">
        <p14:creationId xmlns:p14="http://schemas.microsoft.com/office/powerpoint/2010/main" val="198690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a:t>
            </a:r>
            <a:r>
              <a:rPr lang="en-US" baseline="0" dirty="0" smtClean="0"/>
              <a:t> rock does not turn back to its original form. </a:t>
            </a:r>
            <a:endParaRPr lang="en-US" dirty="0"/>
          </a:p>
        </p:txBody>
      </p:sp>
      <p:sp>
        <p:nvSpPr>
          <p:cNvPr id="4" name="Slide Number Placeholder 3"/>
          <p:cNvSpPr>
            <a:spLocks noGrp="1"/>
          </p:cNvSpPr>
          <p:nvPr>
            <p:ph type="sldNum" sz="quarter" idx="10"/>
          </p:nvPr>
        </p:nvSpPr>
        <p:spPr/>
        <p:txBody>
          <a:bodyPr/>
          <a:lstStyle/>
          <a:p>
            <a:fld id="{8048B691-B6AD-0D45-A604-15DF02D4058A}" type="slidenum">
              <a:rPr lang="en-US" smtClean="0"/>
              <a:t>5</a:t>
            </a:fld>
            <a:endParaRPr lang="en-US"/>
          </a:p>
        </p:txBody>
      </p:sp>
    </p:spTree>
    <p:extLst>
      <p:ext uri="{BB962C8B-B14F-4D97-AF65-F5344CB8AC3E}">
        <p14:creationId xmlns:p14="http://schemas.microsoft.com/office/powerpoint/2010/main" val="111040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Frost shattering or freeze/thaw.</a:t>
            </a:r>
          </a:p>
          <a:p>
            <a:endParaRPr lang="en-US" dirty="0"/>
          </a:p>
        </p:txBody>
      </p:sp>
      <p:sp>
        <p:nvSpPr>
          <p:cNvPr id="4" name="Slide Number Placeholder 3"/>
          <p:cNvSpPr>
            <a:spLocks noGrp="1"/>
          </p:cNvSpPr>
          <p:nvPr>
            <p:ph type="sldNum" sz="quarter" idx="10"/>
          </p:nvPr>
        </p:nvSpPr>
        <p:spPr/>
        <p:txBody>
          <a:bodyPr/>
          <a:lstStyle/>
          <a:p>
            <a:fld id="{8048B691-B6AD-0D45-A604-15DF02D4058A}" type="slidenum">
              <a:rPr lang="en-US" smtClean="0"/>
              <a:t>6</a:t>
            </a:fld>
            <a:endParaRPr lang="en-US"/>
          </a:p>
        </p:txBody>
      </p:sp>
    </p:spTree>
    <p:extLst>
      <p:ext uri="{BB962C8B-B14F-4D97-AF65-F5344CB8AC3E}">
        <p14:creationId xmlns:p14="http://schemas.microsoft.com/office/powerpoint/2010/main" val="71954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describes the effects of heating and cooling on a rock. Over the course of a day, week, year, etc. a rock is heated and cooled repeatedly if exposed to the elements. Consider a rock outcrop in a moderate climate. During the day, this rock is exposed to sunlight, gradually heating the rock and causing it to expand. As the temperature drops overnight, the rock begins to cool and contract. Moreover, the rock may not be uniformly heated or cooled depending on its orientation and a variety of other factors. The repeated heating and cooling places stress on the rock which can cause it to fracture and break. </a:t>
            </a:r>
            <a:endParaRPr lang="en-US" dirty="0"/>
          </a:p>
        </p:txBody>
      </p:sp>
      <p:sp>
        <p:nvSpPr>
          <p:cNvPr id="4" name="Slide Number Placeholder 3"/>
          <p:cNvSpPr>
            <a:spLocks noGrp="1"/>
          </p:cNvSpPr>
          <p:nvPr>
            <p:ph type="sldNum" sz="quarter" idx="10"/>
          </p:nvPr>
        </p:nvSpPr>
        <p:spPr/>
        <p:txBody>
          <a:bodyPr/>
          <a:lstStyle/>
          <a:p>
            <a:fld id="{8048B691-B6AD-0D45-A604-15DF02D4058A}" type="slidenum">
              <a:rPr lang="en-US" smtClean="0"/>
              <a:t>7</a:t>
            </a:fld>
            <a:endParaRPr lang="en-US"/>
          </a:p>
        </p:txBody>
      </p:sp>
    </p:spTree>
    <p:extLst>
      <p:ext uri="{BB962C8B-B14F-4D97-AF65-F5344CB8AC3E}">
        <p14:creationId xmlns:p14="http://schemas.microsoft.com/office/powerpoint/2010/main" val="120017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Exfoliation:</a:t>
            </a:r>
            <a:r>
              <a:rPr lang="en-US" baseline="0" dirty="0" smtClean="0"/>
              <a:t> rocks that were formed under intense pressure (intrusive volcanism) once exposed layers of rock begin to peel. </a:t>
            </a:r>
            <a:endParaRPr lang="en-US" dirty="0"/>
          </a:p>
        </p:txBody>
      </p:sp>
      <p:sp>
        <p:nvSpPr>
          <p:cNvPr id="4" name="Slide Number Placeholder 3"/>
          <p:cNvSpPr>
            <a:spLocks noGrp="1"/>
          </p:cNvSpPr>
          <p:nvPr>
            <p:ph type="sldNum" sz="quarter" idx="10"/>
          </p:nvPr>
        </p:nvSpPr>
        <p:spPr/>
        <p:txBody>
          <a:bodyPr/>
          <a:lstStyle/>
          <a:p>
            <a:fld id="{8048B691-B6AD-0D45-A604-15DF02D4058A}" type="slidenum">
              <a:rPr lang="en-US" smtClean="0"/>
              <a:t>8</a:t>
            </a:fld>
            <a:endParaRPr lang="en-US"/>
          </a:p>
        </p:txBody>
      </p:sp>
    </p:spTree>
    <p:extLst>
      <p:ext uri="{BB962C8B-B14F-4D97-AF65-F5344CB8AC3E}">
        <p14:creationId xmlns:p14="http://schemas.microsoft.com/office/powerpoint/2010/main" val="274987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ym typeface="Wingdings"/>
              </a:rPr>
              <a:t>Can form acid rain: where rain water binds to SO2 and NO. </a:t>
            </a:r>
            <a:r>
              <a:rPr lang="en-US" dirty="0" smtClean="0"/>
              <a:t>Carbonation </a:t>
            </a:r>
            <a:r>
              <a:rPr lang="en-US" dirty="0" err="1" smtClean="0"/>
              <a:t>Eg</a:t>
            </a:r>
            <a:r>
              <a:rPr lang="en-US" dirty="0" smtClean="0"/>
              <a:t>: solution</a:t>
            </a:r>
            <a:r>
              <a:rPr lang="en-US" baseline="0" dirty="0" smtClean="0"/>
              <a:t>. Rain water dissolves rock.</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048B691-B6AD-0D45-A604-15DF02D4058A}" type="slidenum">
              <a:rPr lang="en-US" smtClean="0"/>
              <a:t>9</a:t>
            </a:fld>
            <a:endParaRPr lang="en-US"/>
          </a:p>
        </p:txBody>
      </p:sp>
    </p:spTree>
    <p:extLst>
      <p:ext uri="{BB962C8B-B14F-4D97-AF65-F5344CB8AC3E}">
        <p14:creationId xmlns:p14="http://schemas.microsoft.com/office/powerpoint/2010/main" val="84580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Silicates </a:t>
            </a:r>
            <a:endParaRPr lang="en-US" dirty="0"/>
          </a:p>
        </p:txBody>
      </p:sp>
      <p:sp>
        <p:nvSpPr>
          <p:cNvPr id="4" name="Slide Number Placeholder 3"/>
          <p:cNvSpPr>
            <a:spLocks noGrp="1"/>
          </p:cNvSpPr>
          <p:nvPr>
            <p:ph type="sldNum" sz="quarter" idx="10"/>
          </p:nvPr>
        </p:nvSpPr>
        <p:spPr/>
        <p:txBody>
          <a:bodyPr/>
          <a:lstStyle/>
          <a:p>
            <a:fld id="{8048B691-B6AD-0D45-A604-15DF02D4058A}" type="slidenum">
              <a:rPr lang="en-US" smtClean="0"/>
              <a:t>10</a:t>
            </a:fld>
            <a:endParaRPr lang="en-US"/>
          </a:p>
        </p:txBody>
      </p:sp>
    </p:spTree>
    <p:extLst>
      <p:ext uri="{BB962C8B-B14F-4D97-AF65-F5344CB8AC3E}">
        <p14:creationId xmlns:p14="http://schemas.microsoft.com/office/powerpoint/2010/main" val="102394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8B691-B6AD-0D45-A604-15DF02D4058A}" type="slidenum">
              <a:rPr lang="en-US" smtClean="0"/>
              <a:t>12</a:t>
            </a:fld>
            <a:endParaRPr lang="en-US"/>
          </a:p>
        </p:txBody>
      </p:sp>
    </p:spTree>
    <p:extLst>
      <p:ext uri="{BB962C8B-B14F-4D97-AF65-F5344CB8AC3E}">
        <p14:creationId xmlns:p14="http://schemas.microsoft.com/office/powerpoint/2010/main" val="357051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BDFD578-060D-7A4A-BACC-D7844D9D8D69}" type="datetimeFigureOut">
              <a:rPr lang="en-US" smtClean="0"/>
              <a:t>15-11-04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86D860B-57D6-B34D-BD02-FBA5A754B084}"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CA" smtClean="0"/>
              <a:t>Click to edit Master title style</a:t>
            </a:r>
            <a:endParaRPr lang="en-US"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BDFD578-060D-7A4A-BACC-D7844D9D8D69}" type="datetimeFigureOut">
              <a:rPr lang="en-US" smtClean="0"/>
              <a:t>15-11-04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D860B-57D6-B34D-BD02-FBA5A754B084}" type="slidenum">
              <a:rPr lang="en-US" smtClean="0"/>
              <a:t>‹#›</a:t>
            </a:fld>
            <a:endParaRPr lang="en-US"/>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FBDFD578-060D-7A4A-BACC-D7844D9D8D69}" type="datetimeFigureOut">
              <a:rPr lang="en-US" smtClean="0"/>
              <a:t>15-11-04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D860B-57D6-B34D-BD02-FBA5A754B084}" type="slidenum">
              <a:rPr lang="en-US" smtClean="0"/>
              <a:t>‹#›</a:t>
            </a:fld>
            <a:endParaRPr lang="en-US"/>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BDFD578-060D-7A4A-BACC-D7844D9D8D69}" type="datetimeFigureOut">
              <a:rPr lang="en-US" smtClean="0"/>
              <a:t>15-11-04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D860B-57D6-B34D-BD02-FBA5A754B084}" type="slidenum">
              <a:rPr lang="en-US" smtClean="0"/>
              <a:t>‹#›</a:t>
            </a:fld>
            <a:endParaRPr lang="en-US"/>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BDFD578-060D-7A4A-BACC-D7844D9D8D69}" type="datetimeFigureOut">
              <a:rPr lang="en-US" smtClean="0"/>
              <a:t>15-11-04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D860B-57D6-B34D-BD02-FBA5A754B084}"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CA"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FBDFD578-060D-7A4A-BACC-D7844D9D8D69}" type="datetimeFigureOut">
              <a:rPr lang="en-US" smtClean="0"/>
              <a:t>15-11-04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D860B-57D6-B34D-BD02-FBA5A754B084}" type="slidenum">
              <a:rPr lang="en-US" smtClean="0"/>
              <a:t>‹#›</a:t>
            </a:fld>
            <a:endParaRPr lang="en-US"/>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FBDFD578-060D-7A4A-BACC-D7844D9D8D69}" type="datetimeFigureOut">
              <a:rPr lang="en-US" smtClean="0"/>
              <a:t>15-11-04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D860B-57D6-B34D-BD02-FBA5A754B084}" type="slidenum">
              <a:rPr lang="en-US" smtClean="0"/>
              <a:t>‹#›</a:t>
            </a:fld>
            <a:endParaRPr lang="en-US"/>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FBDFD578-060D-7A4A-BACC-D7844D9D8D69}" type="datetimeFigureOut">
              <a:rPr lang="en-US" smtClean="0"/>
              <a:t>15-11-04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D860B-57D6-B34D-BD02-FBA5A754B084}" type="slidenum">
              <a:rPr lang="en-US" smtClean="0"/>
              <a:t>‹#›</a:t>
            </a:fld>
            <a:endParaRPr lang="en-US"/>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BDFD578-060D-7A4A-BACC-D7844D9D8D69}" type="datetimeFigureOut">
              <a:rPr lang="en-US" smtClean="0"/>
              <a:t>15-11-04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D860B-57D6-B34D-BD02-FBA5A754B084}" type="slidenum">
              <a:rPr lang="en-US" smtClean="0"/>
              <a:t>‹#›</a:t>
            </a:fld>
            <a:endParaRPr lang="en-US"/>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FBDFD578-060D-7A4A-BACC-D7844D9D8D69}" type="datetimeFigureOut">
              <a:rPr lang="en-US" smtClean="0"/>
              <a:t>15-11-04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D860B-57D6-B34D-BD02-FBA5A754B084}"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CA" smtClean="0"/>
              <a:t>Click to edit Master title style</a:t>
            </a:r>
            <a:endParaRPr lang="en-US"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5" name="Date Placeholder 4"/>
          <p:cNvSpPr>
            <a:spLocks noGrp="1"/>
          </p:cNvSpPr>
          <p:nvPr>
            <p:ph type="dt" sz="half" idx="10"/>
          </p:nvPr>
        </p:nvSpPr>
        <p:spPr/>
        <p:txBody>
          <a:bodyPr/>
          <a:lstStyle/>
          <a:p>
            <a:fld id="{FBDFD578-060D-7A4A-BACC-D7844D9D8D69}" type="datetimeFigureOut">
              <a:rPr lang="en-US" smtClean="0"/>
              <a:t>15-11-04</a:t>
            </a:fld>
            <a:endParaRPr lang="en-US"/>
          </a:p>
        </p:txBody>
      </p:sp>
      <p:sp>
        <p:nvSpPr>
          <p:cNvPr id="7" name="Slide Number Placeholder 6"/>
          <p:cNvSpPr>
            <a:spLocks noGrp="1"/>
          </p:cNvSpPr>
          <p:nvPr>
            <p:ph type="sldNum" sz="quarter" idx="12"/>
          </p:nvPr>
        </p:nvSpPr>
        <p:spPr/>
        <p:txBody>
          <a:bodyPr/>
          <a:lstStyle/>
          <a:p>
            <a:fld id="{686D860B-57D6-B34D-BD02-FBA5A754B084}"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CA" smtClean="0"/>
              <a:t>Click to edit Master title style</a:t>
            </a:r>
            <a:endParaRPr lang="en-US"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BDFD578-060D-7A4A-BACC-D7844D9D8D69}" type="datetimeFigureOut">
              <a:rPr lang="en-US" smtClean="0"/>
              <a:t>15-11-04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86D860B-57D6-B34D-BD02-FBA5A754B084}"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CA"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Gradational Processes</a:t>
            </a:r>
            <a:endParaRPr lang="en-US" dirty="0"/>
          </a:p>
        </p:txBody>
      </p:sp>
      <p:sp>
        <p:nvSpPr>
          <p:cNvPr id="3" name="Content Placeholder 2"/>
          <p:cNvSpPr>
            <a:spLocks noGrp="1"/>
          </p:cNvSpPr>
          <p:nvPr>
            <p:ph idx="1"/>
          </p:nvPr>
        </p:nvSpPr>
        <p:spPr/>
        <p:txBody>
          <a:bodyPr>
            <a:normAutofit/>
          </a:bodyPr>
          <a:lstStyle/>
          <a:p>
            <a:r>
              <a:rPr lang="en-US" dirty="0" smtClean="0"/>
              <a:t>Geological forces that wear down and erode parts of the lithosphere  </a:t>
            </a:r>
          </a:p>
          <a:p>
            <a:endParaRPr lang="en-US" dirty="0"/>
          </a:p>
          <a:p>
            <a:r>
              <a:rPr lang="en-US" dirty="0" smtClean="0"/>
              <a:t>The atmosphere and hydrosphere continue to change the earth’s surface (lithosphere)</a:t>
            </a:r>
            <a:endParaRPr lang="en-US" dirty="0"/>
          </a:p>
        </p:txBody>
      </p:sp>
    </p:spTree>
    <p:extLst>
      <p:ext uri="{BB962C8B-B14F-4D97-AF65-F5344CB8AC3E}">
        <p14:creationId xmlns:p14="http://schemas.microsoft.com/office/powerpoint/2010/main" val="175446887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Hydrolysis</a:t>
            </a:r>
            <a:endParaRPr lang="en-US" dirty="0"/>
          </a:p>
        </p:txBody>
      </p:sp>
      <p:sp>
        <p:nvSpPr>
          <p:cNvPr id="3" name="Content Placeholder 2"/>
          <p:cNvSpPr>
            <a:spLocks noGrp="1"/>
          </p:cNvSpPr>
          <p:nvPr>
            <p:ph sz="half" idx="1"/>
          </p:nvPr>
        </p:nvSpPr>
        <p:spPr>
          <a:xfrm>
            <a:off x="0" y="1719070"/>
            <a:ext cx="4464728" cy="4747967"/>
          </a:xfrm>
        </p:spPr>
        <p:txBody>
          <a:bodyPr>
            <a:normAutofit fontScale="92500" lnSpcReduction="10000"/>
          </a:bodyPr>
          <a:lstStyle/>
          <a:p>
            <a:r>
              <a:rPr lang="en-US" sz="2800" dirty="0" smtClean="0"/>
              <a:t>Chemical reaction caused by water. </a:t>
            </a:r>
          </a:p>
          <a:p>
            <a:endParaRPr lang="en-US" sz="2800" dirty="0" smtClean="0"/>
          </a:p>
          <a:p>
            <a:r>
              <a:rPr lang="en-US" sz="2800" dirty="0" smtClean="0"/>
              <a:t>Water that is acidic breaks down rock like feldspar (found in granite) changing it to clay. </a:t>
            </a:r>
          </a:p>
          <a:p>
            <a:endParaRPr lang="en-US" sz="2800" dirty="0"/>
          </a:p>
          <a:p>
            <a:r>
              <a:rPr lang="en-US" sz="2800" dirty="0" smtClean="0"/>
              <a:t>Creates soil of great depth as rock layers continue to dissolve.</a:t>
            </a:r>
            <a:endParaRPr lang="en-US" sz="2800" dirty="0"/>
          </a:p>
        </p:txBody>
      </p:sp>
      <p:pic>
        <p:nvPicPr>
          <p:cNvPr id="5" name="Content Placeholder 4"/>
          <p:cNvPicPr>
            <a:picLocks noGrp="1" noChangeAspect="1"/>
          </p:cNvPicPr>
          <p:nvPr>
            <p:ph sz="half" idx="2"/>
          </p:nvPr>
        </p:nvPicPr>
        <p:blipFill>
          <a:blip r:embed="rId3"/>
          <a:srcRect t="237" b="237"/>
          <a:stretch>
            <a:fillRect/>
          </a:stretch>
        </p:blipFill>
        <p:spPr>
          <a:xfrm>
            <a:off x="4648199" y="1719071"/>
            <a:ext cx="3419689" cy="2345822"/>
          </a:xfrm>
        </p:spPr>
      </p:pic>
      <p:pic>
        <p:nvPicPr>
          <p:cNvPr id="6" name="Picture 5"/>
          <p:cNvPicPr>
            <a:picLocks noChangeAspect="1"/>
          </p:cNvPicPr>
          <p:nvPr/>
        </p:nvPicPr>
        <p:blipFill>
          <a:blip r:embed="rId4"/>
          <a:stretch>
            <a:fillRect/>
          </a:stretch>
        </p:blipFill>
        <p:spPr>
          <a:xfrm>
            <a:off x="4953000" y="4064893"/>
            <a:ext cx="3733800" cy="2489200"/>
          </a:xfrm>
          <a:prstGeom prst="rect">
            <a:avLst/>
          </a:prstGeom>
        </p:spPr>
      </p:pic>
    </p:spTree>
    <p:extLst>
      <p:ext uri="{BB962C8B-B14F-4D97-AF65-F5344CB8AC3E}">
        <p14:creationId xmlns:p14="http://schemas.microsoft.com/office/powerpoint/2010/main" val="263479270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Oxidation</a:t>
            </a:r>
            <a:endParaRPr lang="en-US" dirty="0"/>
          </a:p>
        </p:txBody>
      </p:sp>
      <p:sp>
        <p:nvSpPr>
          <p:cNvPr id="3" name="Content Placeholder 2"/>
          <p:cNvSpPr>
            <a:spLocks noGrp="1"/>
          </p:cNvSpPr>
          <p:nvPr>
            <p:ph sz="half" idx="1"/>
          </p:nvPr>
        </p:nvSpPr>
        <p:spPr>
          <a:xfrm>
            <a:off x="0" y="1719071"/>
            <a:ext cx="4464728" cy="4700934"/>
          </a:xfrm>
        </p:spPr>
        <p:txBody>
          <a:bodyPr>
            <a:normAutofit/>
          </a:bodyPr>
          <a:lstStyle/>
          <a:p>
            <a:r>
              <a:rPr lang="en-US" dirty="0" smtClean="0"/>
              <a:t>O2 is dissolved in H2O can change Fe </a:t>
            </a:r>
            <a:r>
              <a:rPr lang="en-US" dirty="0" smtClean="0">
                <a:sym typeface="Wingdings"/>
              </a:rPr>
              <a:t> Iron Oxide  as water comes into contact, it dissolves the rock.</a:t>
            </a:r>
          </a:p>
          <a:p>
            <a:pPr marL="114300" indent="0">
              <a:buNone/>
            </a:pPr>
            <a:endParaRPr lang="en-US" dirty="0">
              <a:sym typeface="Wingdings"/>
            </a:endParaRPr>
          </a:p>
          <a:p>
            <a:r>
              <a:rPr lang="en-US" dirty="0" smtClean="0">
                <a:sym typeface="Wingdings"/>
              </a:rPr>
              <a:t>Rocks contain iron and often turns red when it comes in contact with water. </a:t>
            </a:r>
            <a:endParaRPr lang="en-US" dirty="0"/>
          </a:p>
        </p:txBody>
      </p:sp>
      <p:pic>
        <p:nvPicPr>
          <p:cNvPr id="6" name="Picture 5"/>
          <p:cNvPicPr>
            <a:picLocks noChangeAspect="1"/>
          </p:cNvPicPr>
          <p:nvPr/>
        </p:nvPicPr>
        <p:blipFill>
          <a:blip r:embed="rId2"/>
          <a:stretch>
            <a:fillRect/>
          </a:stretch>
        </p:blipFill>
        <p:spPr>
          <a:xfrm>
            <a:off x="4683773" y="2257584"/>
            <a:ext cx="4003027" cy="3362859"/>
          </a:xfrm>
          <a:prstGeom prst="rect">
            <a:avLst/>
          </a:prstGeom>
        </p:spPr>
      </p:pic>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7779443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 Questions </a:t>
            </a:r>
            <a:endParaRPr lang="en-US" dirty="0"/>
          </a:p>
        </p:txBody>
      </p:sp>
      <p:sp>
        <p:nvSpPr>
          <p:cNvPr id="3" name="Content Placeholder 2"/>
          <p:cNvSpPr>
            <a:spLocks noGrp="1"/>
          </p:cNvSpPr>
          <p:nvPr>
            <p:ph idx="1"/>
          </p:nvPr>
        </p:nvSpPr>
        <p:spPr>
          <a:xfrm>
            <a:off x="426128" y="1787254"/>
            <a:ext cx="8717872" cy="4599032"/>
          </a:xfrm>
        </p:spPr>
        <p:txBody>
          <a:bodyPr>
            <a:noAutofit/>
          </a:bodyPr>
          <a:lstStyle/>
          <a:p>
            <a:pPr marL="114300" indent="0">
              <a:buNone/>
            </a:pPr>
            <a:r>
              <a:rPr lang="en-US" dirty="0" smtClean="0"/>
              <a:t>Pgs. 102-108 in Earth Matters </a:t>
            </a:r>
            <a:endParaRPr lang="en-US" dirty="0"/>
          </a:p>
          <a:p>
            <a:pPr marL="571500" indent="-457200">
              <a:buAutoNum type="arabicPeriod"/>
            </a:pPr>
            <a:r>
              <a:rPr lang="en-US" dirty="0" smtClean="0"/>
              <a:t>Copy the diagram on pg. 103 + label and add definitions for weathering, transport, and deposition. </a:t>
            </a:r>
          </a:p>
          <a:p>
            <a:pPr marL="571500" indent="-457200">
              <a:buAutoNum type="arabicPeriod"/>
            </a:pPr>
            <a:r>
              <a:rPr lang="en-US" dirty="0" smtClean="0"/>
              <a:t>Identify and describe two  features associated with frost shattering.</a:t>
            </a:r>
          </a:p>
          <a:p>
            <a:pPr marL="571500" indent="-457200">
              <a:buAutoNum type="arabicPeriod"/>
            </a:pPr>
            <a:r>
              <a:rPr lang="en-US" dirty="0" smtClean="0"/>
              <a:t>Identify and describe two features associated with transport and deposition. </a:t>
            </a:r>
          </a:p>
          <a:p>
            <a:pPr marL="571500" indent="-457200">
              <a:buAutoNum type="arabicPeriod"/>
            </a:pPr>
            <a:r>
              <a:rPr lang="en-US" dirty="0" smtClean="0"/>
              <a:t>What is  the difference between chemical and mechanical weathering?</a:t>
            </a:r>
          </a:p>
          <a:p>
            <a:pPr marL="571500" indent="-457200">
              <a:buAutoNum type="arabicPeriod"/>
            </a:pPr>
            <a:r>
              <a:rPr lang="en-US" dirty="0" smtClean="0"/>
              <a:t>What is the difference between weathering and erosion?</a:t>
            </a:r>
            <a:endParaRPr lang="en-US" dirty="0"/>
          </a:p>
        </p:txBody>
      </p:sp>
    </p:spTree>
    <p:extLst>
      <p:ext uri="{BB962C8B-B14F-4D97-AF65-F5344CB8AC3E}">
        <p14:creationId xmlns:p14="http://schemas.microsoft.com/office/powerpoint/2010/main" val="16004604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Gradational Processes include</a:t>
            </a:r>
            <a:endParaRPr lang="en-US" dirty="0"/>
          </a:p>
        </p:txBody>
      </p:sp>
      <p:sp>
        <p:nvSpPr>
          <p:cNvPr id="3" name="Content Placeholder 2"/>
          <p:cNvSpPr>
            <a:spLocks noGrp="1"/>
          </p:cNvSpPr>
          <p:nvPr>
            <p:ph idx="1"/>
          </p:nvPr>
        </p:nvSpPr>
        <p:spPr>
          <a:xfrm>
            <a:off x="188173" y="1752600"/>
            <a:ext cx="8726492" cy="4667405"/>
          </a:xfrm>
        </p:spPr>
        <p:txBody>
          <a:bodyPr>
            <a:noAutofit/>
          </a:bodyPr>
          <a:lstStyle/>
          <a:p>
            <a:pPr marL="571500" indent="-457200">
              <a:buAutoNum type="arabicPeriod"/>
            </a:pPr>
            <a:r>
              <a:rPr lang="en-US" sz="2600" b="1" dirty="0" smtClean="0"/>
              <a:t>Weathering (wearing down):</a:t>
            </a:r>
            <a:r>
              <a:rPr lang="en-US" sz="2600" dirty="0" smtClean="0"/>
              <a:t> wearing and breaking down of the surface. Includes both </a:t>
            </a:r>
            <a:r>
              <a:rPr lang="en-US" sz="2600" b="1" dirty="0" smtClean="0"/>
              <a:t>mechanical and chemical weathering</a:t>
            </a:r>
            <a:r>
              <a:rPr lang="en-US" sz="2600" dirty="0" smtClean="0"/>
              <a:t>. </a:t>
            </a:r>
          </a:p>
          <a:p>
            <a:pPr marL="571500" indent="-457200">
              <a:buAutoNum type="arabicPeriod"/>
            </a:pPr>
            <a:endParaRPr lang="en-US" sz="2600" dirty="0"/>
          </a:p>
          <a:p>
            <a:pPr marL="571500" indent="-457200">
              <a:buAutoNum type="arabicPeriod"/>
            </a:pPr>
            <a:r>
              <a:rPr lang="en-US" sz="2600" b="1" dirty="0" smtClean="0"/>
              <a:t>Transport (transporting)</a:t>
            </a:r>
            <a:r>
              <a:rPr lang="en-US" sz="2600" dirty="0" smtClean="0"/>
              <a:t>: movement of weathered material from once place to another. </a:t>
            </a:r>
          </a:p>
          <a:p>
            <a:pPr marL="571500" indent="-457200">
              <a:buAutoNum type="arabicPeriod"/>
            </a:pPr>
            <a:endParaRPr lang="en-US" sz="2600" dirty="0"/>
          </a:p>
          <a:p>
            <a:pPr marL="571500" indent="-457200">
              <a:buAutoNum type="arabicPeriod"/>
            </a:pPr>
            <a:r>
              <a:rPr lang="en-US" sz="2600" b="1" dirty="0" smtClean="0"/>
              <a:t>Deposition (depositing): </a:t>
            </a:r>
            <a:r>
              <a:rPr lang="en-US" sz="2600" dirty="0" smtClean="0"/>
              <a:t>where weathered material loses its energy to carry its load and is dropped off. </a:t>
            </a:r>
          </a:p>
        </p:txBody>
      </p:sp>
    </p:spTree>
    <p:extLst>
      <p:ext uri="{BB962C8B-B14F-4D97-AF65-F5344CB8AC3E}">
        <p14:creationId xmlns:p14="http://schemas.microsoft.com/office/powerpoint/2010/main" val="580513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Gradational Processes include</a:t>
            </a:r>
          </a:p>
        </p:txBody>
      </p:sp>
      <p:sp>
        <p:nvSpPr>
          <p:cNvPr id="3" name="Content Placeholder 2"/>
          <p:cNvSpPr>
            <a:spLocks noGrp="1"/>
          </p:cNvSpPr>
          <p:nvPr>
            <p:ph idx="1"/>
          </p:nvPr>
        </p:nvSpPr>
        <p:spPr/>
        <p:txBody>
          <a:bodyPr/>
          <a:lstStyle/>
          <a:p>
            <a:pPr marL="114300" indent="0">
              <a:buNone/>
            </a:pPr>
            <a:r>
              <a:rPr lang="en-US" b="1" dirty="0" smtClean="0"/>
              <a:t>Erosion: </a:t>
            </a:r>
            <a:r>
              <a:rPr lang="en-US" dirty="0" smtClean="0"/>
              <a:t>weathering and the transporting of material.</a:t>
            </a:r>
          </a:p>
          <a:p>
            <a:pPr marL="114300" indent="0">
              <a:buNone/>
            </a:pPr>
            <a:endParaRPr lang="en-US" dirty="0" smtClean="0"/>
          </a:p>
          <a:p>
            <a:pPr marL="114300" indent="0">
              <a:buNone/>
            </a:pPr>
            <a:r>
              <a:rPr lang="en-US" b="1" dirty="0" smtClean="0"/>
              <a:t>: agents of erosion are water, wind, ice, and gravity. </a:t>
            </a:r>
          </a:p>
        </p:txBody>
      </p:sp>
    </p:spTree>
    <p:extLst>
      <p:ext uri="{BB962C8B-B14F-4D97-AF65-F5344CB8AC3E}">
        <p14:creationId xmlns:p14="http://schemas.microsoft.com/office/powerpoint/2010/main" val="86983763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Weathering </a:t>
            </a:r>
            <a:endParaRPr lang="en-US" dirty="0"/>
          </a:p>
        </p:txBody>
      </p:sp>
      <p:sp>
        <p:nvSpPr>
          <p:cNvPr id="3" name="Content Placeholder 2"/>
          <p:cNvSpPr>
            <a:spLocks noGrp="1"/>
          </p:cNvSpPr>
          <p:nvPr>
            <p:ph sz="half" idx="1"/>
          </p:nvPr>
        </p:nvSpPr>
        <p:spPr/>
        <p:txBody>
          <a:bodyPr>
            <a:normAutofit/>
          </a:bodyPr>
          <a:lstStyle/>
          <a:p>
            <a:pPr marL="114300" indent="0">
              <a:buNone/>
            </a:pPr>
            <a:r>
              <a:rPr lang="en-US" sz="2600" b="1" dirty="0" smtClean="0"/>
              <a:t>1. Biological: </a:t>
            </a:r>
            <a:r>
              <a:rPr lang="en-US" sz="2600" dirty="0" smtClean="0"/>
              <a:t>weathering caused by activities of living organisms.</a:t>
            </a:r>
          </a:p>
          <a:p>
            <a:pPr marL="114300" indent="0">
              <a:buNone/>
            </a:pPr>
            <a:endParaRPr lang="en-US" sz="2600" dirty="0"/>
          </a:p>
          <a:p>
            <a:pPr marL="114300" indent="0">
              <a:buNone/>
            </a:pPr>
            <a:r>
              <a:rPr lang="en-US" sz="2600" dirty="0" smtClean="0"/>
              <a:t>Ex: moss and lichen</a:t>
            </a:r>
          </a:p>
          <a:p>
            <a:pPr marL="114300" indent="0">
              <a:buNone/>
            </a:pPr>
            <a:r>
              <a:rPr lang="en-US" sz="2600" dirty="0" smtClean="0"/>
              <a:t>Ex: tree roots</a:t>
            </a:r>
            <a:endParaRPr lang="en-US" sz="2600" dirty="0"/>
          </a:p>
        </p:txBody>
      </p:sp>
      <p:pic>
        <p:nvPicPr>
          <p:cNvPr id="5" name="Content Placeholder 4"/>
          <p:cNvPicPr>
            <a:picLocks noGrp="1" noChangeAspect="1"/>
          </p:cNvPicPr>
          <p:nvPr>
            <p:ph sz="half" idx="2"/>
          </p:nvPr>
        </p:nvPicPr>
        <p:blipFill rotWithShape="1">
          <a:blip r:embed="rId2"/>
          <a:srcRect l="1305" r="74"/>
          <a:stretch/>
        </p:blipFill>
        <p:spPr>
          <a:xfrm>
            <a:off x="4641094" y="1504073"/>
            <a:ext cx="4045706" cy="3081603"/>
          </a:xfrm>
          <a:prstGeom prst="rect">
            <a:avLst/>
          </a:prstGeom>
        </p:spPr>
      </p:pic>
      <p:pic>
        <p:nvPicPr>
          <p:cNvPr id="6" name="Picture 5"/>
          <p:cNvPicPr>
            <a:picLocks noChangeAspect="1"/>
          </p:cNvPicPr>
          <p:nvPr/>
        </p:nvPicPr>
        <p:blipFill>
          <a:blip r:embed="rId3"/>
          <a:stretch>
            <a:fillRect/>
          </a:stretch>
        </p:blipFill>
        <p:spPr>
          <a:xfrm>
            <a:off x="3003871" y="4256487"/>
            <a:ext cx="3699769" cy="2566851"/>
          </a:xfrm>
          <a:prstGeom prst="rect">
            <a:avLst/>
          </a:prstGeom>
        </p:spPr>
      </p:pic>
    </p:spTree>
    <p:extLst>
      <p:ext uri="{BB962C8B-B14F-4D97-AF65-F5344CB8AC3E}">
        <p14:creationId xmlns:p14="http://schemas.microsoft.com/office/powerpoint/2010/main" val="37078916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weathering</a:t>
            </a:r>
            <a:endParaRPr lang="en-US" dirty="0"/>
          </a:p>
        </p:txBody>
      </p:sp>
      <p:sp>
        <p:nvSpPr>
          <p:cNvPr id="3" name="Content Placeholder 2"/>
          <p:cNvSpPr>
            <a:spLocks noGrp="1"/>
          </p:cNvSpPr>
          <p:nvPr>
            <p:ph idx="1"/>
          </p:nvPr>
        </p:nvSpPr>
        <p:spPr/>
        <p:txBody>
          <a:bodyPr/>
          <a:lstStyle/>
          <a:p>
            <a:pPr marL="114300" indent="0">
              <a:buNone/>
            </a:pPr>
            <a:r>
              <a:rPr lang="en-US" sz="2800" b="1" dirty="0" smtClean="0"/>
              <a:t>2. Physical</a:t>
            </a:r>
            <a:r>
              <a:rPr lang="en-US" sz="2800" b="1" dirty="0"/>
              <a:t>/Mechanical: </a:t>
            </a:r>
            <a:r>
              <a:rPr lang="en-US" sz="2800" dirty="0"/>
              <a:t>breakup of rock into smaller particles w/o change in composition. </a:t>
            </a:r>
            <a:endParaRPr lang="en-US" sz="2800" dirty="0" smtClean="0"/>
          </a:p>
          <a:p>
            <a:pPr marL="114300" indent="0">
              <a:buNone/>
            </a:pPr>
            <a:endParaRPr lang="en-US" sz="2800" dirty="0"/>
          </a:p>
          <a:p>
            <a:pPr marL="114300" indent="0">
              <a:buNone/>
            </a:pPr>
            <a:r>
              <a:rPr lang="en-US" sz="2800" dirty="0"/>
              <a:t>3. </a:t>
            </a:r>
            <a:r>
              <a:rPr lang="en-US" sz="2800" b="1" dirty="0"/>
              <a:t>Chemical: </a:t>
            </a:r>
            <a:r>
              <a:rPr lang="en-US" sz="2800" dirty="0"/>
              <a:t>involves the decay of rock where chemical composition is changed. </a:t>
            </a:r>
          </a:p>
          <a:p>
            <a:pPr marL="114300" indent="0">
              <a:buNone/>
            </a:pPr>
            <a:endParaRPr lang="en-US" dirty="0" smtClean="0"/>
          </a:p>
          <a:p>
            <a:pPr marL="571500" indent="-457200">
              <a:buAutoNum type="arabicPeriod"/>
            </a:pPr>
            <a:endParaRPr lang="en-US" dirty="0"/>
          </a:p>
        </p:txBody>
      </p:sp>
    </p:spTree>
    <p:extLst>
      <p:ext uri="{BB962C8B-B14F-4D97-AF65-F5344CB8AC3E}">
        <p14:creationId xmlns:p14="http://schemas.microsoft.com/office/powerpoint/2010/main" val="105856479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216"/>
          <a:stretch/>
        </p:blipFill>
        <p:spPr>
          <a:xfrm>
            <a:off x="218412" y="399143"/>
            <a:ext cx="5731747" cy="3374572"/>
          </a:xfrm>
          <a:prstGeom prst="rect">
            <a:avLst/>
          </a:prstGeom>
        </p:spPr>
      </p:pic>
      <p:pic>
        <p:nvPicPr>
          <p:cNvPr id="3" name="Picture 2"/>
          <p:cNvPicPr>
            <a:picLocks noChangeAspect="1"/>
          </p:cNvPicPr>
          <p:nvPr/>
        </p:nvPicPr>
        <p:blipFill>
          <a:blip r:embed="rId4"/>
          <a:stretch>
            <a:fillRect/>
          </a:stretch>
        </p:blipFill>
        <p:spPr>
          <a:xfrm>
            <a:off x="899198" y="3773715"/>
            <a:ext cx="5050961" cy="2830286"/>
          </a:xfrm>
          <a:prstGeom prst="rect">
            <a:avLst/>
          </a:prstGeom>
        </p:spPr>
      </p:pic>
      <p:sp>
        <p:nvSpPr>
          <p:cNvPr id="4" name="TextBox 3"/>
          <p:cNvSpPr txBox="1"/>
          <p:nvPr/>
        </p:nvSpPr>
        <p:spPr>
          <a:xfrm>
            <a:off x="6138834" y="616857"/>
            <a:ext cx="2694215" cy="4832093"/>
          </a:xfrm>
          <a:prstGeom prst="rect">
            <a:avLst/>
          </a:prstGeom>
          <a:noFill/>
        </p:spPr>
        <p:txBody>
          <a:bodyPr wrap="square" rtlCol="0">
            <a:spAutoFit/>
          </a:bodyPr>
          <a:lstStyle/>
          <a:p>
            <a:r>
              <a:rPr lang="en-US" sz="2800" b="1" dirty="0" smtClean="0"/>
              <a:t>Frost Shattering:</a:t>
            </a:r>
          </a:p>
          <a:p>
            <a:endParaRPr lang="en-US" sz="2800" dirty="0"/>
          </a:p>
          <a:p>
            <a:r>
              <a:rPr lang="en-US" sz="2800" dirty="0" smtClean="0"/>
              <a:t>- H20 enters cracks in rocks </a:t>
            </a:r>
            <a:r>
              <a:rPr lang="en-US" sz="2800" dirty="0" smtClean="0">
                <a:sym typeface="Wingdings"/>
              </a:rPr>
              <a:t> may freeze  rock expands  rock eventually breaks apart</a:t>
            </a:r>
            <a:r>
              <a:rPr lang="en-US" dirty="0" smtClean="0">
                <a:sym typeface="Wingdings"/>
              </a:rPr>
              <a:t>. </a:t>
            </a:r>
            <a:endParaRPr lang="en-US" dirty="0"/>
          </a:p>
        </p:txBody>
      </p:sp>
    </p:spTree>
    <p:extLst>
      <p:ext uri="{BB962C8B-B14F-4D97-AF65-F5344CB8AC3E}">
        <p14:creationId xmlns:p14="http://schemas.microsoft.com/office/powerpoint/2010/main" val="112717302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1293" y="508000"/>
            <a:ext cx="3904421" cy="4245427"/>
          </a:xfrm>
          <a:prstGeom prst="rect">
            <a:avLst/>
          </a:prstGeom>
        </p:spPr>
      </p:pic>
      <p:sp>
        <p:nvSpPr>
          <p:cNvPr id="4" name="TextBox 3"/>
          <p:cNvSpPr txBox="1"/>
          <p:nvPr/>
        </p:nvSpPr>
        <p:spPr>
          <a:xfrm>
            <a:off x="4934857" y="508000"/>
            <a:ext cx="3592286" cy="3539431"/>
          </a:xfrm>
          <a:prstGeom prst="rect">
            <a:avLst/>
          </a:prstGeom>
          <a:noFill/>
        </p:spPr>
        <p:txBody>
          <a:bodyPr wrap="square" rtlCol="0">
            <a:spAutoFit/>
          </a:bodyPr>
          <a:lstStyle/>
          <a:p>
            <a:r>
              <a:rPr lang="en-US" sz="2800" b="1" dirty="0" smtClean="0"/>
              <a:t>Thermal Expansion:</a:t>
            </a:r>
          </a:p>
          <a:p>
            <a:endParaRPr lang="en-US" sz="2800" dirty="0" smtClean="0"/>
          </a:p>
          <a:p>
            <a:r>
              <a:rPr lang="en-US" sz="2800" dirty="0" smtClean="0"/>
              <a:t>- Where rock is heated all day and expands </a:t>
            </a:r>
            <a:r>
              <a:rPr lang="en-US" sz="2800" dirty="0" smtClean="0">
                <a:sym typeface="Wingdings"/>
              </a:rPr>
              <a:t> at night temp. drops  rock will contract  break apart. </a:t>
            </a:r>
            <a:endParaRPr lang="en-US" sz="2800" dirty="0"/>
          </a:p>
        </p:txBody>
      </p:sp>
    </p:spTree>
    <p:extLst>
      <p:ext uri="{BB962C8B-B14F-4D97-AF65-F5344CB8AC3E}">
        <p14:creationId xmlns:p14="http://schemas.microsoft.com/office/powerpoint/2010/main" val="304167110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3144" y="689429"/>
            <a:ext cx="4027713" cy="5261428"/>
          </a:xfrm>
          <a:prstGeom prst="rect">
            <a:avLst/>
          </a:prstGeom>
        </p:spPr>
      </p:pic>
      <p:sp>
        <p:nvSpPr>
          <p:cNvPr id="3" name="TextBox 2"/>
          <p:cNvSpPr txBox="1"/>
          <p:nvPr/>
        </p:nvSpPr>
        <p:spPr>
          <a:xfrm>
            <a:off x="5043714" y="725715"/>
            <a:ext cx="3701143" cy="4832093"/>
          </a:xfrm>
          <a:prstGeom prst="rect">
            <a:avLst/>
          </a:prstGeom>
          <a:noFill/>
        </p:spPr>
        <p:txBody>
          <a:bodyPr wrap="square" rtlCol="0">
            <a:spAutoFit/>
          </a:bodyPr>
          <a:lstStyle/>
          <a:p>
            <a:r>
              <a:rPr lang="en-US" sz="2800" b="1" dirty="0" smtClean="0"/>
              <a:t>Exfoliation/Sheeting</a:t>
            </a:r>
          </a:p>
          <a:p>
            <a:endParaRPr lang="en-US" sz="2800" dirty="0"/>
          </a:p>
          <a:p>
            <a:r>
              <a:rPr lang="en-US" sz="2800" dirty="0" smtClean="0"/>
              <a:t>- Rock that was once under intense pressure in earth’s surface </a:t>
            </a:r>
            <a:r>
              <a:rPr lang="en-US" sz="2800" dirty="0" smtClean="0">
                <a:sym typeface="Wingdings"/>
              </a:rPr>
              <a:t> now exposed and decrease in pressure  rock layers begin to peel off.  </a:t>
            </a:r>
            <a:endParaRPr lang="en-US" sz="2800" dirty="0"/>
          </a:p>
        </p:txBody>
      </p:sp>
    </p:spTree>
    <p:extLst>
      <p:ext uri="{BB962C8B-B14F-4D97-AF65-F5344CB8AC3E}">
        <p14:creationId xmlns:p14="http://schemas.microsoft.com/office/powerpoint/2010/main" val="328052086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sp>
        <p:nvSpPr>
          <p:cNvPr id="3" name="Content Placeholder 2"/>
          <p:cNvSpPr>
            <a:spLocks noGrp="1"/>
          </p:cNvSpPr>
          <p:nvPr>
            <p:ph sz="half" idx="1"/>
          </p:nvPr>
        </p:nvSpPr>
        <p:spPr>
          <a:xfrm>
            <a:off x="167391" y="2012597"/>
            <a:ext cx="4038600" cy="4407408"/>
          </a:xfrm>
        </p:spPr>
        <p:txBody>
          <a:bodyPr>
            <a:normAutofit fontScale="92500" lnSpcReduction="10000"/>
          </a:bodyPr>
          <a:lstStyle/>
          <a:p>
            <a:pPr>
              <a:buFontTx/>
              <a:buChar char="-"/>
            </a:pPr>
            <a:r>
              <a:rPr lang="en-US" sz="2800" dirty="0" smtClean="0"/>
              <a:t>As rain falls through atmosphere </a:t>
            </a:r>
            <a:r>
              <a:rPr lang="en-US" sz="2800" dirty="0" smtClean="0">
                <a:sym typeface="Wingdings"/>
              </a:rPr>
              <a:t> binds to CO2  carbonic acid  can dissolve rock like limestone. </a:t>
            </a:r>
          </a:p>
          <a:p>
            <a:pPr marL="114300" indent="0">
              <a:buNone/>
            </a:pPr>
            <a:endParaRPr lang="en-US" sz="2800" dirty="0" smtClean="0">
              <a:sym typeface="Wingdings"/>
            </a:endParaRPr>
          </a:p>
          <a:p>
            <a:pPr>
              <a:buFontTx/>
              <a:buChar char="-"/>
            </a:pPr>
            <a:r>
              <a:rPr lang="en-US" dirty="0">
                <a:sym typeface="Wingdings"/>
              </a:rPr>
              <a:t>Often called carbonation </a:t>
            </a:r>
          </a:p>
          <a:p>
            <a:pPr marL="114300" indent="0">
              <a:buNone/>
            </a:pPr>
            <a:endParaRPr lang="en-US" sz="2800" dirty="0">
              <a:sym typeface="Wingdings"/>
            </a:endParaRPr>
          </a:p>
          <a:p>
            <a:pPr>
              <a:buFontTx/>
              <a:buChar char="-"/>
            </a:pPr>
            <a:r>
              <a:rPr lang="en-US" sz="2800" dirty="0" smtClean="0">
                <a:sym typeface="Wingdings"/>
              </a:rPr>
              <a:t>Can form cave systems </a:t>
            </a:r>
          </a:p>
        </p:txBody>
      </p:sp>
      <p:pic>
        <p:nvPicPr>
          <p:cNvPr id="5" name="Content Placeholder 4"/>
          <p:cNvPicPr>
            <a:picLocks noGrp="1" noChangeAspect="1"/>
          </p:cNvPicPr>
          <p:nvPr>
            <p:ph sz="half" idx="2"/>
          </p:nvPr>
        </p:nvPicPr>
        <p:blipFill>
          <a:blip r:embed="rId3"/>
          <a:srcRect l="15634" r="15634"/>
          <a:stretch>
            <a:fillRect/>
          </a:stretch>
        </p:blipFill>
        <p:spPr>
          <a:xfrm>
            <a:off x="4379236" y="1719071"/>
            <a:ext cx="4307564" cy="4700934"/>
          </a:xfrm>
          <a:prstGeom prst="rect">
            <a:avLst/>
          </a:prstGeom>
        </p:spPr>
      </p:pic>
    </p:spTree>
    <p:extLst>
      <p:ext uri="{BB962C8B-B14F-4D97-AF65-F5344CB8AC3E}">
        <p14:creationId xmlns:p14="http://schemas.microsoft.com/office/powerpoint/2010/main" val="310700296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3121</TotalTime>
  <Words>627</Words>
  <Application>Microsoft Macintosh PowerPoint</Application>
  <PresentationFormat>On-screen Show (4:3)</PresentationFormat>
  <Paragraphs>70</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Apothecary</vt:lpstr>
      <vt:lpstr>Gradational Processes</vt:lpstr>
      <vt:lpstr>Gradational Processes include</vt:lpstr>
      <vt:lpstr>Gradational Processes include</vt:lpstr>
      <vt:lpstr>Types of Weathering </vt:lpstr>
      <vt:lpstr>Types of weathering</vt:lpstr>
      <vt:lpstr>PowerPoint Presentation</vt:lpstr>
      <vt:lpstr>PowerPoint Presentation</vt:lpstr>
      <vt:lpstr>PowerPoint Presentation</vt:lpstr>
      <vt:lpstr>Solution </vt:lpstr>
      <vt:lpstr>Hydrolysis</vt:lpstr>
      <vt:lpstr>Oxidation</vt:lpstr>
      <vt:lpstr>Read + Questions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26</cp:revision>
  <dcterms:created xsi:type="dcterms:W3CDTF">2014-11-24T02:26:23Z</dcterms:created>
  <dcterms:modified xsi:type="dcterms:W3CDTF">2015-11-04T23:28:58Z</dcterms:modified>
</cp:coreProperties>
</file>