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56" r:id="rId2"/>
    <p:sldId id="269" r:id="rId3"/>
    <p:sldId id="275" r:id="rId4"/>
    <p:sldId id="279" r:id="rId5"/>
    <p:sldId id="267" r:id="rId6"/>
    <p:sldId id="257" r:id="rId7"/>
    <p:sldId id="258" r:id="rId8"/>
    <p:sldId id="270" r:id="rId9"/>
    <p:sldId id="271" r:id="rId10"/>
    <p:sldId id="278" r:id="rId11"/>
    <p:sldId id="272" r:id="rId12"/>
    <p:sldId id="263" r:id="rId13"/>
    <p:sldId id="264" r:id="rId14"/>
    <p:sldId id="265" r:id="rId15"/>
    <p:sldId id="276" r:id="rId16"/>
    <p:sldId id="277" r:id="rId17"/>
    <p:sldId id="28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6" autoAdjust="0"/>
    <p:restoredTop sz="94660"/>
  </p:normalViewPr>
  <p:slideViewPr>
    <p:cSldViewPr>
      <p:cViewPr varScale="1">
        <p:scale>
          <a:sx n="54" d="100"/>
          <a:sy n="54" d="100"/>
        </p:scale>
        <p:origin x="-192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F5E0EE-CCC9-224F-A490-6C1818B71569}" type="datetimeFigureOut">
              <a:rPr lang="en-US" smtClean="0"/>
              <a:t>15-12-06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63AC72-1529-694C-8469-48BEAD851694}" type="slidenum">
              <a:rPr lang="en-US" smtClean="0"/>
              <a:t>‹#›</a:t>
            </a:fld>
            <a:endParaRPr lang="en-US"/>
          </a:p>
        </p:txBody>
      </p:sp>
    </p:spTree>
    <p:extLst>
      <p:ext uri="{BB962C8B-B14F-4D97-AF65-F5344CB8AC3E}">
        <p14:creationId xmlns:p14="http://schemas.microsoft.com/office/powerpoint/2010/main" val="6266317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=fleXP9ljZ-o</a:t>
            </a:r>
            <a:endParaRPr lang="en-US" dirty="0"/>
          </a:p>
        </p:txBody>
      </p:sp>
      <p:sp>
        <p:nvSpPr>
          <p:cNvPr id="4" name="Slide Number Placeholder 3"/>
          <p:cNvSpPr>
            <a:spLocks noGrp="1"/>
          </p:cNvSpPr>
          <p:nvPr>
            <p:ph type="sldNum" sz="quarter" idx="10"/>
          </p:nvPr>
        </p:nvSpPr>
        <p:spPr/>
        <p:txBody>
          <a:bodyPr/>
          <a:lstStyle/>
          <a:p>
            <a:fld id="{FE63AC72-1529-694C-8469-48BEAD851694}" type="slidenum">
              <a:rPr lang="en-US" smtClean="0"/>
              <a:t>1</a:t>
            </a:fld>
            <a:endParaRPr lang="en-US"/>
          </a:p>
        </p:txBody>
      </p:sp>
    </p:spTree>
    <p:extLst>
      <p:ext uri="{BB962C8B-B14F-4D97-AF65-F5344CB8AC3E}">
        <p14:creationId xmlns:p14="http://schemas.microsoft.com/office/powerpoint/2010/main" val="2507088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ice age is a period of long-term reduction in the temperature of Earth's surface and atmosphere, resulting in the presence or expansion of continental and polar ice sheets and alpine glaciers. Within a long-term ice age, individual pulses of cold climate are termed glacial periods. Ice age implies the presence of extensive ice sheets in the northern and southern hemispheres.</a:t>
            </a:r>
            <a:r>
              <a:rPr lang="en-US" baseline="0" dirty="0" smtClean="0"/>
              <a:t> </a:t>
            </a:r>
            <a:r>
              <a:rPr lang="en-US" dirty="0" smtClean="0"/>
              <a:t>By this definition, we are in an interglacial period—the </a:t>
            </a:r>
            <a:r>
              <a:rPr lang="en-US" dirty="0" err="1" smtClean="0"/>
              <a:t>holocene</a:t>
            </a:r>
            <a:r>
              <a:rPr lang="en-US" dirty="0" smtClean="0"/>
              <a:t>—of the ice age that began 2.6 million years ago.</a:t>
            </a:r>
            <a:endParaRPr lang="en-US" dirty="0"/>
          </a:p>
        </p:txBody>
      </p:sp>
      <p:sp>
        <p:nvSpPr>
          <p:cNvPr id="4" name="Slide Number Placeholder 3"/>
          <p:cNvSpPr>
            <a:spLocks noGrp="1"/>
          </p:cNvSpPr>
          <p:nvPr>
            <p:ph type="sldNum" sz="quarter" idx="10"/>
          </p:nvPr>
        </p:nvSpPr>
        <p:spPr/>
        <p:txBody>
          <a:bodyPr/>
          <a:lstStyle/>
          <a:p>
            <a:fld id="{FE63AC72-1529-694C-8469-48BEAD851694}" type="slidenum">
              <a:rPr lang="en-US" smtClean="0"/>
              <a:t>2</a:t>
            </a:fld>
            <a:endParaRPr lang="en-US"/>
          </a:p>
        </p:txBody>
      </p:sp>
    </p:spTree>
    <p:extLst>
      <p:ext uri="{BB962C8B-B14F-4D97-AF65-F5344CB8AC3E}">
        <p14:creationId xmlns:p14="http://schemas.microsoft.com/office/powerpoint/2010/main" val="3206413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Him. 100’s millions of</a:t>
            </a:r>
            <a:r>
              <a:rPr lang="en-US" baseline="0" dirty="0" smtClean="0"/>
              <a:t> people with water </a:t>
            </a:r>
            <a:r>
              <a:rPr lang="en-US" baseline="0" dirty="0" smtClean="0">
                <a:sym typeface="Wingdings"/>
              </a:rPr>
              <a:t> water shortages. Sea level rise 2.6 -2.9 mm</a:t>
            </a:r>
            <a:endParaRPr lang="en-US" dirty="0"/>
          </a:p>
        </p:txBody>
      </p:sp>
      <p:sp>
        <p:nvSpPr>
          <p:cNvPr id="4" name="Slide Number Placeholder 3"/>
          <p:cNvSpPr>
            <a:spLocks noGrp="1"/>
          </p:cNvSpPr>
          <p:nvPr>
            <p:ph type="sldNum" sz="quarter" idx="10"/>
          </p:nvPr>
        </p:nvSpPr>
        <p:spPr/>
        <p:txBody>
          <a:bodyPr/>
          <a:lstStyle/>
          <a:p>
            <a:fld id="{FE63AC72-1529-694C-8469-48BEAD851694}" type="slidenum">
              <a:rPr lang="en-US" smtClean="0"/>
              <a:t>3</a:t>
            </a:fld>
            <a:endParaRPr lang="en-US"/>
          </a:p>
        </p:txBody>
      </p:sp>
    </p:spTree>
    <p:extLst>
      <p:ext uri="{BB962C8B-B14F-4D97-AF65-F5344CB8AC3E}">
        <p14:creationId xmlns:p14="http://schemas.microsoft.com/office/powerpoint/2010/main" val="1379573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all the ice covering Antarctica, Greenland, and in mountain glaciers around the world were to melt, sea level would rise about 70 meters (230 feet). The ocean would cover all the coastal cities. And land area would shrink significantly. </a:t>
            </a:r>
          </a:p>
        </p:txBody>
      </p:sp>
      <p:sp>
        <p:nvSpPr>
          <p:cNvPr id="4" name="Slide Number Placeholder 3"/>
          <p:cNvSpPr>
            <a:spLocks noGrp="1"/>
          </p:cNvSpPr>
          <p:nvPr>
            <p:ph type="sldNum" sz="quarter" idx="10"/>
          </p:nvPr>
        </p:nvSpPr>
        <p:spPr/>
        <p:txBody>
          <a:bodyPr/>
          <a:lstStyle/>
          <a:p>
            <a:fld id="{FE63AC72-1529-694C-8469-48BEAD851694}" type="slidenum">
              <a:rPr lang="en-US" smtClean="0"/>
              <a:t>4</a:t>
            </a:fld>
            <a:endParaRPr lang="en-US"/>
          </a:p>
        </p:txBody>
      </p:sp>
    </p:spTree>
    <p:extLst>
      <p:ext uri="{BB962C8B-B14F-4D97-AF65-F5344CB8AC3E}">
        <p14:creationId xmlns:p14="http://schemas.microsoft.com/office/powerpoint/2010/main" val="2260187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covered millions of square miles, including most of Canada and a large portion of the northern United States</a:t>
            </a:r>
            <a:endParaRPr lang="en-US" dirty="0"/>
          </a:p>
        </p:txBody>
      </p:sp>
      <p:sp>
        <p:nvSpPr>
          <p:cNvPr id="4" name="Slide Number Placeholder 3"/>
          <p:cNvSpPr>
            <a:spLocks noGrp="1"/>
          </p:cNvSpPr>
          <p:nvPr>
            <p:ph type="sldNum" sz="quarter" idx="10"/>
          </p:nvPr>
        </p:nvSpPr>
        <p:spPr/>
        <p:txBody>
          <a:bodyPr/>
          <a:lstStyle/>
          <a:p>
            <a:fld id="{FE63AC72-1529-694C-8469-48BEAD851694}" type="slidenum">
              <a:rPr lang="en-US" smtClean="0"/>
              <a:t>5</a:t>
            </a:fld>
            <a:endParaRPr lang="en-US"/>
          </a:p>
        </p:txBody>
      </p:sp>
    </p:spTree>
    <p:extLst>
      <p:ext uri="{BB962C8B-B14F-4D97-AF65-F5344CB8AC3E}">
        <p14:creationId xmlns:p14="http://schemas.microsoft.com/office/powerpoint/2010/main" val="1158066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glacier moves down a valley, friction causes the basal ice of the glacier to melt and infiltrate joints in the bedrock. The freezing and thawing action of the ice causes cracks in the bedrock through hydraulic wedging. Eventually these joint blocks come loose and become trapped in the glacier.</a:t>
            </a:r>
            <a:endParaRPr lang="en-US" dirty="0"/>
          </a:p>
        </p:txBody>
      </p:sp>
      <p:sp>
        <p:nvSpPr>
          <p:cNvPr id="4" name="Slide Number Placeholder 3"/>
          <p:cNvSpPr>
            <a:spLocks noGrp="1"/>
          </p:cNvSpPr>
          <p:nvPr>
            <p:ph type="sldNum" sz="quarter" idx="10"/>
          </p:nvPr>
        </p:nvSpPr>
        <p:spPr/>
        <p:txBody>
          <a:bodyPr/>
          <a:lstStyle/>
          <a:p>
            <a:fld id="{FE63AC72-1529-694C-8469-48BEAD851694}" type="slidenum">
              <a:rPr lang="en-US" smtClean="0"/>
              <a:t>8</a:t>
            </a:fld>
            <a:endParaRPr lang="en-US"/>
          </a:p>
        </p:txBody>
      </p:sp>
    </p:spTree>
    <p:extLst>
      <p:ext uri="{BB962C8B-B14F-4D97-AF65-F5344CB8AC3E}">
        <p14:creationId xmlns:p14="http://schemas.microsoft.com/office/powerpoint/2010/main" val="766446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Alaska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E63AC72-1529-694C-8469-48BEAD851694}" type="slidenum">
              <a:rPr lang="en-US" smtClean="0"/>
              <a:t>11</a:t>
            </a:fld>
            <a:endParaRPr lang="en-US"/>
          </a:p>
        </p:txBody>
      </p:sp>
    </p:spTree>
    <p:extLst>
      <p:ext uri="{BB962C8B-B14F-4D97-AF65-F5344CB8AC3E}">
        <p14:creationId xmlns:p14="http://schemas.microsoft.com/office/powerpoint/2010/main" val="1229101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63AC72-1529-694C-8469-48BEAD851694}" type="slidenum">
              <a:rPr lang="en-US" smtClean="0"/>
              <a:t>15</a:t>
            </a:fld>
            <a:endParaRPr lang="en-US"/>
          </a:p>
        </p:txBody>
      </p:sp>
    </p:spTree>
    <p:extLst>
      <p:ext uri="{BB962C8B-B14F-4D97-AF65-F5344CB8AC3E}">
        <p14:creationId xmlns:p14="http://schemas.microsoft.com/office/powerpoint/2010/main" val="3760088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=XDnsPUSdXp4</a:t>
            </a:r>
            <a:endParaRPr lang="en-US" dirty="0"/>
          </a:p>
        </p:txBody>
      </p:sp>
      <p:sp>
        <p:nvSpPr>
          <p:cNvPr id="4" name="Slide Number Placeholder 3"/>
          <p:cNvSpPr>
            <a:spLocks noGrp="1"/>
          </p:cNvSpPr>
          <p:nvPr>
            <p:ph type="sldNum" sz="quarter" idx="10"/>
          </p:nvPr>
        </p:nvSpPr>
        <p:spPr/>
        <p:txBody>
          <a:bodyPr/>
          <a:lstStyle/>
          <a:p>
            <a:fld id="{FE63AC72-1529-694C-8469-48BEAD851694}" type="slidenum">
              <a:rPr lang="en-US" smtClean="0"/>
              <a:t>16</a:t>
            </a:fld>
            <a:endParaRPr lang="en-US"/>
          </a:p>
        </p:txBody>
      </p:sp>
    </p:spTree>
    <p:extLst>
      <p:ext uri="{BB962C8B-B14F-4D97-AF65-F5344CB8AC3E}">
        <p14:creationId xmlns:p14="http://schemas.microsoft.com/office/powerpoint/2010/main" val="1483392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A49DF4CA-B023-45A7-A928-52C6F42493A6}" type="datetimeFigureOut">
              <a:rPr lang="en-CA" smtClean="0"/>
              <a:t>15-12-06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F920BF9-A669-4277-A89C-9C26C6990A2E}" type="slidenum">
              <a:rPr lang="en-CA" smtClean="0"/>
              <a:t>‹#›</a:t>
            </a:fld>
            <a:endParaRPr lang="en-CA"/>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9DF4CA-B023-45A7-A928-52C6F42493A6}" type="datetimeFigureOut">
              <a:rPr lang="en-CA" smtClean="0"/>
              <a:t>15-12-06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F920BF9-A669-4277-A89C-9C26C6990A2E}" type="slidenum">
              <a:rPr lang="en-CA" smtClean="0"/>
              <a:t>‹#›</a:t>
            </a:fld>
            <a:endParaRPr lang="en-CA"/>
          </a:p>
        </p:txBody>
      </p:sp>
    </p:spTree>
  </p:cSld>
  <p:clrMapOvr>
    <a:masterClrMapping/>
  </p:clrMapOvr>
  <p:transition xmlns:p14="http://schemas.microsoft.com/office/powerpoint/2010/mai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9DF4CA-B023-45A7-A928-52C6F42493A6}" type="datetimeFigureOut">
              <a:rPr lang="en-CA" smtClean="0"/>
              <a:t>15-12-06</a:t>
            </a:fld>
            <a:endParaRPr lang="en-CA"/>
          </a:p>
        </p:txBody>
      </p:sp>
      <p:sp>
        <p:nvSpPr>
          <p:cNvPr id="5" name="Footer Placeholder 4"/>
          <p:cNvSpPr>
            <a:spLocks noGrp="1"/>
          </p:cNvSpPr>
          <p:nvPr>
            <p:ph type="ftr" sz="quarter" idx="11"/>
          </p:nvPr>
        </p:nvSpPr>
        <p:spPr>
          <a:xfrm>
            <a:off x="2640597" y="6377459"/>
            <a:ext cx="3836404" cy="365125"/>
          </a:xfrm>
        </p:spPr>
        <p:txBody>
          <a:bodyPr/>
          <a:lstStyle/>
          <a:p>
            <a:endParaRPr lang="en-CA"/>
          </a:p>
        </p:txBody>
      </p:sp>
      <p:sp>
        <p:nvSpPr>
          <p:cNvPr id="6" name="Slide Number Placeholder 5"/>
          <p:cNvSpPr>
            <a:spLocks noGrp="1"/>
          </p:cNvSpPr>
          <p:nvPr>
            <p:ph type="sldNum" sz="quarter" idx="12"/>
          </p:nvPr>
        </p:nvSpPr>
        <p:spPr/>
        <p:txBody>
          <a:bodyPr/>
          <a:lstStyle/>
          <a:p>
            <a:fld id="{CF920BF9-A669-4277-A89C-9C26C6990A2E}" type="slidenum">
              <a:rPr lang="en-CA" smtClean="0"/>
              <a:t>‹#›</a:t>
            </a:fld>
            <a:endParaRPr lang="en-CA"/>
          </a:p>
        </p:txBody>
      </p:sp>
    </p:spTree>
  </p:cSld>
  <p:clrMapOvr>
    <a:masterClrMapping/>
  </p:clrMapOvr>
  <p:transition xmlns:p14="http://schemas.microsoft.com/office/powerpoint/2010/mai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9DF4CA-B023-45A7-A928-52C6F42493A6}" type="datetimeFigureOut">
              <a:rPr lang="en-CA" smtClean="0"/>
              <a:t>15-12-06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F920BF9-A669-4277-A89C-9C26C6990A2E}" type="slidenum">
              <a:rPr lang="en-CA" smtClean="0"/>
              <a:t>‹#›</a:t>
            </a:fld>
            <a:endParaRPr lang="en-CA"/>
          </a:p>
        </p:txBody>
      </p:sp>
    </p:spTree>
  </p:cSld>
  <p:clrMapOvr>
    <a:masterClrMapping/>
  </p:clrMapOvr>
  <p:transition xmlns:p14="http://schemas.microsoft.com/office/powerpoint/2010/mai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49DF4CA-B023-45A7-A928-52C6F42493A6}" type="datetimeFigureOut">
              <a:rPr lang="en-CA" smtClean="0"/>
              <a:t>15-12-06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F920BF9-A669-4277-A89C-9C26C6990A2E}"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9DF4CA-B023-45A7-A928-52C6F42493A6}" type="datetimeFigureOut">
              <a:rPr lang="en-CA" smtClean="0"/>
              <a:t>15-12-06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F920BF9-A669-4277-A89C-9C26C6990A2E}" type="slidenum">
              <a:rPr lang="en-CA" smtClean="0"/>
              <a:t>‹#›</a:t>
            </a:fld>
            <a:endParaRPr lang="en-CA"/>
          </a:p>
        </p:txBody>
      </p:sp>
    </p:spTree>
  </p:cSld>
  <p:clrMapOvr>
    <a:masterClrMapping/>
  </p:clrMapOvr>
  <p:transition xmlns:p14="http://schemas.microsoft.com/office/powerpoint/2010/mai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49DF4CA-B023-45A7-A928-52C6F42493A6}" type="datetimeFigureOut">
              <a:rPr lang="en-CA" smtClean="0"/>
              <a:t>15-12-06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F920BF9-A669-4277-A89C-9C26C6990A2E}" type="slidenum">
              <a:rPr lang="en-CA" smtClean="0"/>
              <a:t>‹#›</a:t>
            </a:fld>
            <a:endParaRPr lang="en-CA"/>
          </a:p>
        </p:txBody>
      </p:sp>
    </p:spTree>
  </p:cSld>
  <p:clrMapOvr>
    <a:masterClrMapping/>
  </p:clrMapOvr>
  <p:transition xmlns:p14="http://schemas.microsoft.com/office/powerpoint/2010/mai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49DF4CA-B023-45A7-A928-52C6F42493A6}" type="datetimeFigureOut">
              <a:rPr lang="en-CA" smtClean="0"/>
              <a:t>15-12-06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F920BF9-A669-4277-A89C-9C26C6990A2E}" type="slidenum">
              <a:rPr lang="en-CA" smtClean="0"/>
              <a:t>‹#›</a:t>
            </a:fld>
            <a:endParaRPr lang="en-CA"/>
          </a:p>
        </p:txBody>
      </p:sp>
    </p:spTree>
  </p:cSld>
  <p:clrMapOvr>
    <a:masterClrMapping/>
  </p:clrMapOvr>
  <p:transition xmlns:p14="http://schemas.microsoft.com/office/powerpoint/2010/mai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DF4CA-B023-45A7-A928-52C6F42493A6}" type="datetimeFigureOut">
              <a:rPr lang="en-CA" smtClean="0"/>
              <a:t>15-12-06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F920BF9-A669-4277-A89C-9C26C6990A2E}" type="slidenum">
              <a:rPr lang="en-CA" smtClean="0"/>
              <a:t>‹#›</a:t>
            </a:fld>
            <a:endParaRPr lang="en-CA"/>
          </a:p>
        </p:txBody>
      </p:sp>
    </p:spTree>
  </p:cSld>
  <p:clrMapOvr>
    <a:masterClrMapping/>
  </p:clrMapOvr>
  <p:transition xmlns:p14="http://schemas.microsoft.com/office/powerpoint/2010/mai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49DF4CA-B023-45A7-A928-52C6F42493A6}" type="datetimeFigureOut">
              <a:rPr lang="en-CA" smtClean="0"/>
              <a:t>15-12-06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F920BF9-A669-4277-A89C-9C26C6990A2E}" type="slidenum">
              <a:rPr lang="en-CA" smtClean="0"/>
              <a:t>‹#›</a:t>
            </a:fld>
            <a:endParaRPr lang="en-CA"/>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ransition xmlns:p14="http://schemas.microsoft.com/office/powerpoint/2010/mai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A49DF4CA-B023-45A7-A928-52C6F42493A6}" type="datetimeFigureOut">
              <a:rPr lang="en-CA" smtClean="0"/>
              <a:t>15-12-06</a:t>
            </a:fld>
            <a:endParaRPr lang="en-CA"/>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CA"/>
          </a:p>
        </p:txBody>
      </p:sp>
      <p:sp>
        <p:nvSpPr>
          <p:cNvPr id="7" name="Slide Number Placeholder 6"/>
          <p:cNvSpPr>
            <a:spLocks noGrp="1"/>
          </p:cNvSpPr>
          <p:nvPr>
            <p:ph type="sldNum" sz="quarter" idx="12"/>
          </p:nvPr>
        </p:nvSpPr>
        <p:spPr>
          <a:xfrm>
            <a:off x="8339328" y="1170432"/>
            <a:ext cx="733864" cy="201168"/>
          </a:xfrm>
        </p:spPr>
        <p:txBody>
          <a:bodyPr/>
          <a:lstStyle/>
          <a:p>
            <a:fld id="{CF920BF9-A669-4277-A89C-9C26C6990A2E}"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A49DF4CA-B023-45A7-A928-52C6F42493A6}" type="datetimeFigureOut">
              <a:rPr lang="en-CA" smtClean="0"/>
              <a:t>15-12-06</a:t>
            </a:fld>
            <a:endParaRPr lang="en-CA"/>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CA"/>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F920BF9-A669-4277-A89C-9C26C6990A2E}"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xmlns:p14="http://schemas.microsoft.com/office/powerpoint/2010/main" spd="slow">
    <p:push dir="u"/>
  </p:transition>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ecowatch.com/2014/05/15/coastal-u-s-melting-antarctic-glaci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The Work of Glacial Ice </a:t>
            </a:r>
            <a:endParaRPr lang="en-CA" dirty="0"/>
          </a:p>
        </p:txBody>
      </p:sp>
      <p:sp>
        <p:nvSpPr>
          <p:cNvPr id="3" name="Subtitle 2"/>
          <p:cNvSpPr>
            <a:spLocks noGrp="1"/>
          </p:cNvSpPr>
          <p:nvPr>
            <p:ph type="subTitle" idx="1"/>
          </p:nvPr>
        </p:nvSpPr>
        <p:spPr/>
        <p:txBody>
          <a:bodyPr/>
          <a:lstStyle/>
          <a:p>
            <a:r>
              <a:rPr lang="en-CA" dirty="0" smtClean="0"/>
              <a:t>Unit 5: Gradational Processes</a:t>
            </a:r>
          </a:p>
          <a:p>
            <a:r>
              <a:rPr lang="en-CA" dirty="0" smtClean="0"/>
              <a:t>Ms. </a:t>
            </a:r>
            <a:r>
              <a:rPr lang="en-CA" dirty="0" err="1" smtClean="0"/>
              <a:t>Thind</a:t>
            </a:r>
            <a:endParaRPr lang="en-CA" dirty="0"/>
          </a:p>
        </p:txBody>
      </p:sp>
    </p:spTree>
    <p:extLst>
      <p:ext uri="{BB962C8B-B14F-4D97-AF65-F5344CB8AC3E}">
        <p14:creationId xmlns:p14="http://schemas.microsoft.com/office/powerpoint/2010/main" val="329097214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7530" b="7530"/>
          <a:stretch>
            <a:fillRect/>
          </a:stretch>
        </p:blipFill>
        <p:spPr/>
      </p:pic>
    </p:spTree>
    <p:extLst>
      <p:ext uri="{BB962C8B-B14F-4D97-AF65-F5344CB8AC3E}">
        <p14:creationId xmlns:p14="http://schemas.microsoft.com/office/powerpoint/2010/main" val="228476009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Erosional Features</a:t>
            </a:r>
            <a:endParaRPr lang="en-US" dirty="0"/>
          </a:p>
        </p:txBody>
      </p:sp>
      <p:pic>
        <p:nvPicPr>
          <p:cNvPr id="7" name="Content Placeholder 6"/>
          <p:cNvPicPr>
            <a:picLocks noGrp="1" noChangeAspect="1"/>
          </p:cNvPicPr>
          <p:nvPr>
            <p:ph sz="half" idx="1"/>
          </p:nvPr>
        </p:nvPicPr>
        <p:blipFill rotWithShape="1">
          <a:blip r:embed="rId3"/>
          <a:srcRect l="5506" r="771"/>
          <a:stretch/>
        </p:blipFill>
        <p:spPr>
          <a:xfrm>
            <a:off x="395537" y="1700808"/>
            <a:ext cx="4104456" cy="4680520"/>
          </a:xfrm>
        </p:spPr>
      </p:pic>
      <p:pic>
        <p:nvPicPr>
          <p:cNvPr id="8" name="Content Placeholder 7"/>
          <p:cNvPicPr>
            <a:picLocks noGrp="1" noChangeAspect="1"/>
          </p:cNvPicPr>
          <p:nvPr>
            <p:ph sz="half" idx="2"/>
          </p:nvPr>
        </p:nvPicPr>
        <p:blipFill rotWithShape="1">
          <a:blip r:embed="rId4"/>
          <a:srcRect l="4631" r="8163"/>
          <a:stretch/>
        </p:blipFill>
        <p:spPr>
          <a:xfrm>
            <a:off x="4860032" y="1988840"/>
            <a:ext cx="3937128" cy="4264896"/>
          </a:xfrm>
        </p:spPr>
      </p:pic>
    </p:spTree>
    <p:extLst>
      <p:ext uri="{BB962C8B-B14F-4D97-AF65-F5344CB8AC3E}">
        <p14:creationId xmlns:p14="http://schemas.microsoft.com/office/powerpoint/2010/main" val="705341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Depositional Features </a:t>
            </a:r>
            <a:endParaRPr lang="en-CA" dirty="0"/>
          </a:p>
        </p:txBody>
      </p:sp>
      <p:sp>
        <p:nvSpPr>
          <p:cNvPr id="3" name="Content Placeholder 2"/>
          <p:cNvSpPr>
            <a:spLocks noGrp="1"/>
          </p:cNvSpPr>
          <p:nvPr>
            <p:ph idx="1"/>
          </p:nvPr>
        </p:nvSpPr>
        <p:spPr/>
        <p:txBody>
          <a:bodyPr/>
          <a:lstStyle/>
          <a:p>
            <a:pPr marL="0" indent="0">
              <a:buNone/>
            </a:pPr>
            <a:r>
              <a:rPr lang="en-CA" dirty="0" smtClean="0"/>
              <a:t>As glaciers slowly move along surfaces they pick up rock and rock debris and deposit material as they retreat or melt. </a:t>
            </a:r>
          </a:p>
          <a:p>
            <a:pPr marL="0" indent="0">
              <a:buNone/>
            </a:pPr>
            <a:endParaRPr lang="en-CA" dirty="0"/>
          </a:p>
          <a:p>
            <a:pPr marL="0" indent="0">
              <a:buNone/>
            </a:pPr>
            <a:r>
              <a:rPr lang="en-CA" dirty="0" smtClean="0"/>
              <a:t>      Drift: </a:t>
            </a:r>
            <a:r>
              <a:rPr lang="en-CA" b="1" dirty="0" smtClean="0"/>
              <a:t>any material deposited by a glacier</a:t>
            </a:r>
            <a:endParaRPr lang="en-CA" b="1" dirty="0"/>
          </a:p>
        </p:txBody>
      </p:sp>
    </p:spTree>
    <p:extLst>
      <p:ext uri="{BB962C8B-B14F-4D97-AF65-F5344CB8AC3E}">
        <p14:creationId xmlns:p14="http://schemas.microsoft.com/office/powerpoint/2010/main" val="138306446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Till </a:t>
            </a:r>
            <a:endParaRPr lang="en-CA" dirty="0"/>
          </a:p>
        </p:txBody>
      </p:sp>
      <p:sp>
        <p:nvSpPr>
          <p:cNvPr id="5" name="Content Placeholder 4"/>
          <p:cNvSpPr>
            <a:spLocks noGrp="1"/>
          </p:cNvSpPr>
          <p:nvPr>
            <p:ph sz="half" idx="1"/>
          </p:nvPr>
        </p:nvSpPr>
        <p:spPr>
          <a:xfrm>
            <a:off x="179512" y="1773936"/>
            <a:ext cx="4316288" cy="4623816"/>
          </a:xfrm>
        </p:spPr>
        <p:txBody>
          <a:bodyPr/>
          <a:lstStyle/>
          <a:p>
            <a:r>
              <a:rPr lang="en-CA" dirty="0" smtClean="0"/>
              <a:t>refers to deposits left behind when glacial ice </a:t>
            </a:r>
            <a:r>
              <a:rPr lang="en-CA" b="1" dirty="0" smtClean="0"/>
              <a:t>retreats</a:t>
            </a:r>
            <a:r>
              <a:rPr lang="en-CA" dirty="0" smtClean="0"/>
              <a:t>. </a:t>
            </a:r>
          </a:p>
          <a:p>
            <a:endParaRPr lang="en-CA" dirty="0"/>
          </a:p>
          <a:p>
            <a:r>
              <a:rPr lang="en-CA" dirty="0" smtClean="0"/>
              <a:t>Sand, gravel, and boulders may be mixed with </a:t>
            </a:r>
            <a:r>
              <a:rPr lang="en-CA" b="1" dirty="0" smtClean="0"/>
              <a:t>fine rock flour</a:t>
            </a:r>
            <a:r>
              <a:rPr lang="en-CA" dirty="0" smtClean="0"/>
              <a:t>.</a:t>
            </a:r>
          </a:p>
          <a:p>
            <a:endParaRPr lang="en-CA" dirty="0"/>
          </a:p>
          <a:p>
            <a:r>
              <a:rPr lang="en-CA" dirty="0" smtClean="0"/>
              <a:t>Unsorted debris </a:t>
            </a:r>
            <a:endParaRPr lang="en-CA" dirty="0"/>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2060848"/>
            <a:ext cx="4248472" cy="4392488"/>
          </a:xfrm>
        </p:spPr>
      </p:pic>
    </p:spTree>
    <p:extLst>
      <p:ext uri="{BB962C8B-B14F-4D97-AF65-F5344CB8AC3E}">
        <p14:creationId xmlns:p14="http://schemas.microsoft.com/office/powerpoint/2010/main" val="114901925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Outwash</a:t>
            </a:r>
            <a:endParaRPr lang="en-CA" dirty="0"/>
          </a:p>
        </p:txBody>
      </p:sp>
      <p:sp>
        <p:nvSpPr>
          <p:cNvPr id="3" name="Content Placeholder 2"/>
          <p:cNvSpPr>
            <a:spLocks noGrp="1"/>
          </p:cNvSpPr>
          <p:nvPr>
            <p:ph sz="half" idx="1"/>
          </p:nvPr>
        </p:nvSpPr>
        <p:spPr>
          <a:xfrm>
            <a:off x="251520" y="1773936"/>
            <a:ext cx="4244280" cy="4623816"/>
          </a:xfrm>
        </p:spPr>
        <p:txBody>
          <a:bodyPr/>
          <a:lstStyle/>
          <a:p>
            <a:r>
              <a:rPr lang="en-CA" dirty="0" smtClean="0"/>
              <a:t>refers to deposits left behind by running glacial </a:t>
            </a:r>
            <a:r>
              <a:rPr lang="en-CA" b="1" dirty="0" err="1" smtClean="0"/>
              <a:t>meltwater</a:t>
            </a:r>
            <a:r>
              <a:rPr lang="en-CA" dirty="0" smtClean="0"/>
              <a:t>. </a:t>
            </a:r>
          </a:p>
          <a:p>
            <a:pPr marL="118872" indent="0">
              <a:buNone/>
            </a:pPr>
            <a:endParaRPr lang="en-CA" dirty="0"/>
          </a:p>
          <a:p>
            <a:r>
              <a:rPr lang="en-CA" dirty="0" smtClean="0"/>
              <a:t>Mostly made up of fine rock particles.</a:t>
            </a:r>
          </a:p>
          <a:p>
            <a:endParaRPr lang="en-CA" dirty="0"/>
          </a:p>
          <a:p>
            <a:r>
              <a:rPr lang="en-CA" dirty="0" smtClean="0"/>
              <a:t>Sorted debris.</a:t>
            </a:r>
            <a:endParaRPr lang="en-CA"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844824"/>
            <a:ext cx="4038600" cy="4248472"/>
          </a:xfrm>
        </p:spPr>
      </p:pic>
    </p:spTree>
    <p:extLst>
      <p:ext uri="{BB962C8B-B14F-4D97-AF65-F5344CB8AC3E}">
        <p14:creationId xmlns:p14="http://schemas.microsoft.com/office/powerpoint/2010/main" val="125516353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Moraines</a:t>
            </a:r>
            <a:endParaRPr lang="en-US" dirty="0"/>
          </a:p>
        </p:txBody>
      </p:sp>
      <p:sp>
        <p:nvSpPr>
          <p:cNvPr id="7" name="Content Placeholder 6"/>
          <p:cNvSpPr>
            <a:spLocks noGrp="1"/>
          </p:cNvSpPr>
          <p:nvPr>
            <p:ph sz="half" idx="2"/>
          </p:nvPr>
        </p:nvSpPr>
        <p:spPr>
          <a:xfrm>
            <a:off x="4932040" y="1772816"/>
            <a:ext cx="4038600" cy="4623816"/>
          </a:xfrm>
        </p:spPr>
        <p:txBody>
          <a:bodyPr/>
          <a:lstStyle/>
          <a:p>
            <a:r>
              <a:rPr lang="en-US" dirty="0" smtClean="0"/>
              <a:t>Are </a:t>
            </a:r>
            <a:r>
              <a:rPr lang="en-US" b="1" dirty="0" smtClean="0"/>
              <a:t>example of till</a:t>
            </a:r>
            <a:r>
              <a:rPr lang="en-US" dirty="0" smtClean="0"/>
              <a:t>: debris left behind as glacier retreats. </a:t>
            </a:r>
          </a:p>
          <a:p>
            <a:endParaRPr lang="en-US" dirty="0"/>
          </a:p>
          <a:p>
            <a:r>
              <a:rPr lang="en-US" dirty="0" smtClean="0"/>
              <a:t>Accumulation of dirt and rocks that have been pushed along with the glacier. </a:t>
            </a:r>
          </a:p>
          <a:p>
            <a:endParaRPr lang="en-US" dirty="0"/>
          </a:p>
        </p:txBody>
      </p:sp>
      <p:pic>
        <p:nvPicPr>
          <p:cNvPr id="4" name="Content Placeholder 3"/>
          <p:cNvPicPr>
            <a:picLocks noGrp="1" noChangeAspect="1"/>
          </p:cNvPicPr>
          <p:nvPr>
            <p:ph sz="half" idx="1"/>
          </p:nvPr>
        </p:nvPicPr>
        <p:blipFill rotWithShape="1">
          <a:blip r:embed="rId3"/>
          <a:srcRect l="772" r="462"/>
          <a:stretch/>
        </p:blipFill>
        <p:spPr>
          <a:xfrm>
            <a:off x="323529" y="1700808"/>
            <a:ext cx="4680520" cy="4536504"/>
          </a:xfrm>
        </p:spPr>
      </p:pic>
    </p:spTree>
    <p:extLst>
      <p:ext uri="{BB962C8B-B14F-4D97-AF65-F5344CB8AC3E}">
        <p14:creationId xmlns:p14="http://schemas.microsoft.com/office/powerpoint/2010/main" val="181723426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3"/>
          <a:srcRect t="7279" b="7279"/>
          <a:stretch>
            <a:fillRect/>
          </a:stretch>
        </p:blipFill>
        <p:spPr>
          <a:xfrm>
            <a:off x="457200" y="476673"/>
            <a:ext cx="8229600" cy="5924128"/>
          </a:xfrm>
        </p:spPr>
      </p:pic>
    </p:spTree>
    <p:extLst>
      <p:ext uri="{BB962C8B-B14F-4D97-AF65-F5344CB8AC3E}">
        <p14:creationId xmlns:p14="http://schemas.microsoft.com/office/powerpoint/2010/main" val="410004986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Use pages 164-168 to label the diagram.</a:t>
            </a:r>
          </a:p>
          <a:p>
            <a:pPr marL="118872" indent="0">
              <a:buNone/>
            </a:pPr>
            <a:endParaRPr lang="en-US" dirty="0" smtClean="0"/>
          </a:p>
          <a:p>
            <a:r>
              <a:rPr lang="en-US" dirty="0" smtClean="0"/>
              <a:t>Complete glossary for the terms we covered. Be sure to include how each feature is formed. </a:t>
            </a:r>
            <a:endParaRPr lang="en-US" dirty="0"/>
          </a:p>
        </p:txBody>
      </p:sp>
    </p:spTree>
    <p:extLst>
      <p:ext uri="{BB962C8B-B14F-4D97-AF65-F5344CB8AC3E}">
        <p14:creationId xmlns:p14="http://schemas.microsoft.com/office/powerpoint/2010/main" val="21811106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Glaciers</a:t>
            </a:r>
            <a:endParaRPr lang="en-US" dirty="0"/>
          </a:p>
        </p:txBody>
      </p:sp>
      <p:sp>
        <p:nvSpPr>
          <p:cNvPr id="3" name="Content Placeholder 2"/>
          <p:cNvSpPr>
            <a:spLocks noGrp="1"/>
          </p:cNvSpPr>
          <p:nvPr>
            <p:ph idx="1"/>
          </p:nvPr>
        </p:nvSpPr>
        <p:spPr/>
        <p:txBody>
          <a:bodyPr/>
          <a:lstStyle/>
          <a:p>
            <a:r>
              <a:rPr lang="en-US" dirty="0" smtClean="0"/>
              <a:t>10% of land is covered with glacial ice.</a:t>
            </a:r>
          </a:p>
          <a:p>
            <a:pPr marL="118872" indent="0">
              <a:buNone/>
            </a:pPr>
            <a:endParaRPr lang="en-US" dirty="0" smtClean="0"/>
          </a:p>
          <a:p>
            <a:r>
              <a:rPr lang="en-US" dirty="0" smtClean="0"/>
              <a:t>Store 75% of the world’s freshwater. </a:t>
            </a:r>
          </a:p>
          <a:p>
            <a:pPr marL="118872" indent="0">
              <a:buNone/>
            </a:pPr>
            <a:endParaRPr lang="en-US" dirty="0" smtClean="0"/>
          </a:p>
          <a:p>
            <a:r>
              <a:rPr lang="en-US" dirty="0" smtClean="0"/>
              <a:t>If all land ice melted, sea level would rise approx. 70m </a:t>
            </a:r>
            <a:endParaRPr lang="en-US" dirty="0"/>
          </a:p>
        </p:txBody>
      </p:sp>
    </p:spTree>
    <p:extLst>
      <p:ext uri="{BB962C8B-B14F-4D97-AF65-F5344CB8AC3E}">
        <p14:creationId xmlns:p14="http://schemas.microsoft.com/office/powerpoint/2010/main" val="322857084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Glaciers: importance?</a:t>
            </a:r>
            <a:endParaRPr lang="en-US" dirty="0"/>
          </a:p>
        </p:txBody>
      </p:sp>
      <p:sp>
        <p:nvSpPr>
          <p:cNvPr id="3" name="Content Placeholder 2"/>
          <p:cNvSpPr>
            <a:spLocks noGrp="1"/>
          </p:cNvSpPr>
          <p:nvPr>
            <p:ph idx="1"/>
          </p:nvPr>
        </p:nvSpPr>
        <p:spPr>
          <a:xfrm>
            <a:off x="457200" y="1775191"/>
            <a:ext cx="8229600" cy="4822161"/>
          </a:xfrm>
        </p:spPr>
        <p:txBody>
          <a:bodyPr>
            <a:normAutofit fontScale="92500" lnSpcReduction="10000"/>
          </a:bodyPr>
          <a:lstStyle/>
          <a:p>
            <a:r>
              <a:rPr lang="en-US" dirty="0" smtClean="0"/>
              <a:t>Supply streams, lakes, aquifers with water.</a:t>
            </a:r>
          </a:p>
          <a:p>
            <a:pPr marL="118872" indent="0">
              <a:buNone/>
            </a:pPr>
            <a:r>
              <a:rPr lang="en-US" dirty="0" smtClean="0"/>
              <a:t> </a:t>
            </a:r>
          </a:p>
          <a:p>
            <a:r>
              <a:rPr lang="en-US" dirty="0" smtClean="0"/>
              <a:t>Keep freshwater cool enough for fish.</a:t>
            </a:r>
          </a:p>
          <a:p>
            <a:pPr marL="118872" indent="0">
              <a:buNone/>
            </a:pPr>
            <a:endParaRPr lang="en-US" dirty="0" smtClean="0"/>
          </a:p>
          <a:p>
            <a:r>
              <a:rPr lang="en-US" dirty="0" smtClean="0"/>
              <a:t>Crucial supply of water for wildlife. </a:t>
            </a:r>
          </a:p>
          <a:p>
            <a:endParaRPr lang="en-US" dirty="0"/>
          </a:p>
          <a:p>
            <a:r>
              <a:rPr lang="en-US" dirty="0" smtClean="0"/>
              <a:t>Balance the temperature of the atmosphere and oceans. </a:t>
            </a:r>
          </a:p>
          <a:p>
            <a:pPr marL="118872" indent="0">
              <a:buNone/>
            </a:pPr>
            <a:endParaRPr lang="en-US" dirty="0"/>
          </a:p>
          <a:p>
            <a:r>
              <a:rPr lang="en-US" dirty="0" smtClean="0"/>
              <a:t>If glaciers were to melt </a:t>
            </a:r>
            <a:r>
              <a:rPr lang="en-US" dirty="0" smtClean="0">
                <a:sym typeface="Wingdings"/>
              </a:rPr>
              <a:t> delta’s lost = loss of food, coastal regions displaced. </a:t>
            </a:r>
            <a:endParaRPr lang="en-US" dirty="0"/>
          </a:p>
        </p:txBody>
      </p:sp>
    </p:spTree>
    <p:extLst>
      <p:ext uri="{BB962C8B-B14F-4D97-AF65-F5344CB8AC3E}">
        <p14:creationId xmlns:p14="http://schemas.microsoft.com/office/powerpoint/2010/main" val="26669729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arn(inVertical)">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3"/>
              </a:rPr>
              <a:t>http://ecowatch.com/2014/05/15/coastal-u-s-melting-antarctic-glacier</a:t>
            </a:r>
            <a:r>
              <a:rPr lang="en-US" dirty="0" smtClean="0">
                <a:hlinkClick r:id="rId3"/>
              </a:rPr>
              <a:t>/</a:t>
            </a:r>
            <a:endParaRPr lang="en-US" dirty="0" smtClean="0"/>
          </a:p>
          <a:p>
            <a:endParaRPr lang="en-US" dirty="0"/>
          </a:p>
          <a:p>
            <a:r>
              <a:rPr lang="en-US" dirty="0"/>
              <a:t>http://</a:t>
            </a:r>
            <a:r>
              <a:rPr lang="en-US" dirty="0" err="1"/>
              <a:t>news.nationalgeographic.com</a:t>
            </a:r>
            <a:r>
              <a:rPr lang="en-US" dirty="0"/>
              <a:t>/news/2009/06/090629-mississippi-river-sea-levels.html</a:t>
            </a:r>
          </a:p>
        </p:txBody>
      </p:sp>
    </p:spTree>
    <p:extLst>
      <p:ext uri="{BB962C8B-B14F-4D97-AF65-F5344CB8AC3E}">
        <p14:creationId xmlns:p14="http://schemas.microsoft.com/office/powerpoint/2010/main" val="174750394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51520" y="188640"/>
            <a:ext cx="8892480" cy="1214822"/>
          </a:xfrm>
        </p:spPr>
        <p:txBody>
          <a:bodyPr>
            <a:normAutofit fontScale="90000"/>
          </a:bodyPr>
          <a:lstStyle/>
          <a:p>
            <a:r>
              <a:rPr lang="en-CA" dirty="0" smtClean="0"/>
              <a:t>Alpine Glaciers vs. Continental Glaciers </a:t>
            </a:r>
            <a:endParaRPr lang="en-CA" dirty="0"/>
          </a:p>
        </p:txBody>
      </p:sp>
      <p:sp>
        <p:nvSpPr>
          <p:cNvPr id="13" name="Text Placeholder 12"/>
          <p:cNvSpPr>
            <a:spLocks noGrp="1"/>
          </p:cNvSpPr>
          <p:nvPr>
            <p:ph type="body" idx="1"/>
          </p:nvPr>
        </p:nvSpPr>
        <p:spPr/>
        <p:txBody>
          <a:bodyPr>
            <a:normAutofit fontScale="92500" lnSpcReduction="10000"/>
          </a:bodyPr>
          <a:lstStyle/>
          <a:p>
            <a:r>
              <a:rPr lang="en-CA" dirty="0"/>
              <a:t>Bucher </a:t>
            </a:r>
            <a:r>
              <a:rPr lang="en-CA" dirty="0" smtClean="0"/>
              <a:t>Glacier in southern Alaska</a:t>
            </a:r>
            <a:endParaRPr lang="en-CA" dirty="0"/>
          </a:p>
        </p:txBody>
      </p:sp>
      <p:pic>
        <p:nvPicPr>
          <p:cNvPr id="17" name="Content Placeholder 1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9552" y="2564904"/>
            <a:ext cx="3672408" cy="3888432"/>
          </a:xfrm>
        </p:spPr>
      </p:pic>
      <p:sp>
        <p:nvSpPr>
          <p:cNvPr id="15" name="Text Placeholder 14"/>
          <p:cNvSpPr>
            <a:spLocks noGrp="1"/>
          </p:cNvSpPr>
          <p:nvPr>
            <p:ph type="body" sz="quarter" idx="3"/>
          </p:nvPr>
        </p:nvSpPr>
        <p:spPr/>
        <p:txBody>
          <a:bodyPr>
            <a:normAutofit fontScale="92500" lnSpcReduction="10000"/>
          </a:bodyPr>
          <a:lstStyle/>
          <a:p>
            <a:r>
              <a:rPr lang="en-CA" dirty="0" err="1" smtClean="0"/>
              <a:t>Laurentide</a:t>
            </a:r>
            <a:r>
              <a:rPr lang="en-CA" dirty="0" smtClean="0"/>
              <a:t> ice sheet in </a:t>
            </a:r>
            <a:r>
              <a:rPr lang="en-CA" dirty="0" err="1" smtClean="0"/>
              <a:t>canada</a:t>
            </a:r>
            <a:endParaRPr lang="en-CA" dirty="0"/>
          </a:p>
        </p:txBody>
      </p:sp>
      <p:pic>
        <p:nvPicPr>
          <p:cNvPr id="3" name="Content Placeholder 2"/>
          <p:cNvPicPr>
            <a:picLocks noGrp="1" noChangeAspect="1"/>
          </p:cNvPicPr>
          <p:nvPr>
            <p:ph sz="quarter" idx="4"/>
          </p:nvPr>
        </p:nvPicPr>
        <p:blipFill>
          <a:blip r:embed="rId4"/>
          <a:srcRect t="10213" b="10213"/>
          <a:stretch>
            <a:fillRect/>
          </a:stretch>
        </p:blipFill>
        <p:spPr/>
      </p:pic>
    </p:spTree>
    <p:extLst>
      <p:ext uri="{BB962C8B-B14F-4D97-AF65-F5344CB8AC3E}">
        <p14:creationId xmlns:p14="http://schemas.microsoft.com/office/powerpoint/2010/main" val="238600417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Alpine Glaciers: Formation </a:t>
            </a:r>
            <a:endParaRPr lang="en-CA" dirty="0"/>
          </a:p>
        </p:txBody>
      </p:sp>
      <p:sp>
        <p:nvSpPr>
          <p:cNvPr id="3" name="Content Placeholder 2"/>
          <p:cNvSpPr>
            <a:spLocks noGrp="1"/>
          </p:cNvSpPr>
          <p:nvPr>
            <p:ph sz="half" idx="1"/>
          </p:nvPr>
        </p:nvSpPr>
        <p:spPr>
          <a:xfrm>
            <a:off x="179512" y="1556792"/>
            <a:ext cx="4038600" cy="5112568"/>
          </a:xfrm>
        </p:spPr>
        <p:txBody>
          <a:bodyPr>
            <a:normAutofit fontScale="92500" lnSpcReduction="20000"/>
          </a:bodyPr>
          <a:lstStyle/>
          <a:p>
            <a:r>
              <a:rPr lang="en-CA" dirty="0" smtClean="0"/>
              <a:t>Follow </a:t>
            </a:r>
            <a:r>
              <a:rPr lang="en-CA" b="1" dirty="0" smtClean="0"/>
              <a:t>river valleys </a:t>
            </a:r>
            <a:r>
              <a:rPr lang="en-CA" dirty="0" smtClean="0"/>
              <a:t>as they move from mountains into lowland areas. </a:t>
            </a:r>
          </a:p>
          <a:p>
            <a:pPr marL="118872" indent="0">
              <a:buNone/>
            </a:pPr>
            <a:endParaRPr lang="en-CA" dirty="0" smtClean="0"/>
          </a:p>
          <a:p>
            <a:r>
              <a:rPr lang="en-CA" dirty="0" smtClean="0"/>
              <a:t>Small </a:t>
            </a:r>
            <a:r>
              <a:rPr lang="en-CA" b="1" dirty="0" smtClean="0"/>
              <a:t>tributary glaciers </a:t>
            </a:r>
            <a:r>
              <a:rPr lang="en-CA" dirty="0" smtClean="0"/>
              <a:t>move down small river valleys and join together with other tributary glaciers to create a main river of ice. </a:t>
            </a:r>
          </a:p>
          <a:p>
            <a:pPr marL="118872" indent="0">
              <a:buNone/>
            </a:pPr>
            <a:endParaRPr lang="en-CA" dirty="0" smtClean="0"/>
          </a:p>
          <a:p>
            <a:r>
              <a:rPr lang="en-CA" dirty="0" smtClean="0"/>
              <a:t>Moving force behind glacial advance is </a:t>
            </a:r>
            <a:r>
              <a:rPr lang="en-CA" b="1" dirty="0" smtClean="0"/>
              <a:t>gravity</a:t>
            </a:r>
            <a:r>
              <a:rPr lang="en-CA" dirty="0" smtClean="0"/>
              <a:t>. </a:t>
            </a:r>
          </a:p>
          <a:p>
            <a:endParaRPr lang="en-CA" dirty="0"/>
          </a:p>
        </p:txBody>
      </p:sp>
      <p:pic>
        <p:nvPicPr>
          <p:cNvPr id="5" name="Content Placeholder 4"/>
          <p:cNvPicPr>
            <a:picLocks noGrp="1" noChangeAspect="1"/>
          </p:cNvPicPr>
          <p:nvPr>
            <p:ph sz="half" idx="2"/>
          </p:nvPr>
        </p:nvPicPr>
        <p:blipFill rotWithShape="1">
          <a:blip r:embed="rId2"/>
          <a:srcRect l="1010" r="2044"/>
          <a:stretch/>
        </p:blipFill>
        <p:spPr>
          <a:xfrm>
            <a:off x="4211961" y="1772816"/>
            <a:ext cx="4608512" cy="4824536"/>
          </a:xfrm>
        </p:spPr>
      </p:pic>
    </p:spTree>
    <p:extLst>
      <p:ext uri="{BB962C8B-B14F-4D97-AF65-F5344CB8AC3E}">
        <p14:creationId xmlns:p14="http://schemas.microsoft.com/office/powerpoint/2010/main" val="37323718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1"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1"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1"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Alpine Glaciers: Movement</a:t>
            </a:r>
            <a:endParaRPr lang="en-CA" dirty="0"/>
          </a:p>
        </p:txBody>
      </p:sp>
      <p:sp>
        <p:nvSpPr>
          <p:cNvPr id="3" name="Content Placeholder 2"/>
          <p:cNvSpPr>
            <a:spLocks noGrp="1"/>
          </p:cNvSpPr>
          <p:nvPr>
            <p:ph sz="half" idx="1"/>
          </p:nvPr>
        </p:nvSpPr>
        <p:spPr>
          <a:xfrm>
            <a:off x="107504" y="1773936"/>
            <a:ext cx="4388296" cy="4823416"/>
          </a:xfrm>
        </p:spPr>
        <p:txBody>
          <a:bodyPr>
            <a:normAutofit fontScale="92500" lnSpcReduction="20000"/>
          </a:bodyPr>
          <a:lstStyle/>
          <a:p>
            <a:r>
              <a:rPr lang="en-CA" dirty="0" smtClean="0"/>
              <a:t>Glaciers </a:t>
            </a:r>
            <a:r>
              <a:rPr lang="en-CA" b="1" dirty="0" smtClean="0"/>
              <a:t>advance</a:t>
            </a:r>
            <a:r>
              <a:rPr lang="en-CA" dirty="0" smtClean="0"/>
              <a:t> when accumulation of snow and ice is greater than </a:t>
            </a:r>
            <a:r>
              <a:rPr lang="en-CA" b="1" dirty="0" smtClean="0"/>
              <a:t>ablation</a:t>
            </a:r>
            <a:r>
              <a:rPr lang="en-CA" dirty="0" smtClean="0"/>
              <a:t>.</a:t>
            </a:r>
          </a:p>
          <a:p>
            <a:pPr marL="118872" indent="0">
              <a:buNone/>
            </a:pPr>
            <a:endParaRPr lang="en-CA" dirty="0" smtClean="0"/>
          </a:p>
          <a:p>
            <a:r>
              <a:rPr lang="en-CA" dirty="0" smtClean="0"/>
              <a:t>Sides and bottom layers of ice move the </a:t>
            </a:r>
            <a:r>
              <a:rPr lang="en-CA" b="1" dirty="0" smtClean="0"/>
              <a:t>slowest</a:t>
            </a:r>
            <a:r>
              <a:rPr lang="en-CA" dirty="0" smtClean="0"/>
              <a:t> as these are the regions where ice is directly in contact with the ground.</a:t>
            </a:r>
          </a:p>
          <a:p>
            <a:pPr marL="118872" indent="0">
              <a:buNone/>
            </a:pPr>
            <a:r>
              <a:rPr lang="en-CA" dirty="0" smtClean="0"/>
              <a:t> </a:t>
            </a:r>
          </a:p>
          <a:p>
            <a:r>
              <a:rPr lang="en-CA" dirty="0" smtClean="0"/>
              <a:t>Top and middle sections move the </a:t>
            </a:r>
            <a:r>
              <a:rPr lang="en-CA" b="1" dirty="0" smtClean="0"/>
              <a:t>fastest</a:t>
            </a:r>
            <a:r>
              <a:rPr lang="en-CA" dirty="0" smtClean="0"/>
              <a:t> and this is evidenced by the glacial </a:t>
            </a:r>
            <a:r>
              <a:rPr lang="en-CA" b="1" dirty="0" smtClean="0"/>
              <a:t>snout</a:t>
            </a:r>
            <a:r>
              <a:rPr lang="en-CA" dirty="0" smtClean="0"/>
              <a:t>. </a:t>
            </a:r>
          </a:p>
          <a:p>
            <a:endParaRPr lang="en-CA"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6016" y="1988840"/>
            <a:ext cx="4104456" cy="4176464"/>
          </a:xfrm>
        </p:spPr>
      </p:pic>
    </p:spTree>
    <p:extLst>
      <p:ext uri="{BB962C8B-B14F-4D97-AF65-F5344CB8AC3E}">
        <p14:creationId xmlns:p14="http://schemas.microsoft.com/office/powerpoint/2010/main" val="400890156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Erosional action of glaciers</a:t>
            </a:r>
            <a:endParaRPr lang="en-US" dirty="0"/>
          </a:p>
        </p:txBody>
      </p:sp>
      <p:pic>
        <p:nvPicPr>
          <p:cNvPr id="9" name="Content Placeholder 8"/>
          <p:cNvPicPr>
            <a:picLocks noGrp="1" noChangeAspect="1"/>
          </p:cNvPicPr>
          <p:nvPr>
            <p:ph idx="1"/>
          </p:nvPr>
        </p:nvPicPr>
        <p:blipFill rotWithShape="1">
          <a:blip r:embed="rId3"/>
          <a:srcRect l="7699" r="7699"/>
          <a:stretch/>
        </p:blipFill>
        <p:spPr>
          <a:xfrm>
            <a:off x="395536" y="2132856"/>
            <a:ext cx="8229600" cy="4273731"/>
          </a:xfrm>
        </p:spPr>
      </p:pic>
      <p:sp>
        <p:nvSpPr>
          <p:cNvPr id="5" name="Text Placeholder 4"/>
          <p:cNvSpPr>
            <a:spLocks noGrp="1"/>
          </p:cNvSpPr>
          <p:nvPr>
            <p:ph type="body" idx="4294967295"/>
          </p:nvPr>
        </p:nvSpPr>
        <p:spPr>
          <a:xfrm>
            <a:off x="28946" y="1556792"/>
            <a:ext cx="4040188" cy="715963"/>
          </a:xfrm>
        </p:spPr>
        <p:txBody>
          <a:bodyPr/>
          <a:lstStyle/>
          <a:p>
            <a:r>
              <a:rPr lang="en-US" dirty="0" smtClean="0"/>
              <a:t>1. Plucking </a:t>
            </a:r>
            <a:endParaRPr lang="en-US" dirty="0"/>
          </a:p>
        </p:txBody>
      </p:sp>
    </p:spTree>
    <p:extLst>
      <p:ext uri="{BB962C8B-B14F-4D97-AF65-F5344CB8AC3E}">
        <p14:creationId xmlns:p14="http://schemas.microsoft.com/office/powerpoint/2010/main" val="258914288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Erosional action of glaciers</a:t>
            </a:r>
          </a:p>
        </p:txBody>
      </p:sp>
      <p:sp>
        <p:nvSpPr>
          <p:cNvPr id="4" name="Text Placeholder 3"/>
          <p:cNvSpPr>
            <a:spLocks noGrp="1"/>
          </p:cNvSpPr>
          <p:nvPr>
            <p:ph idx="1"/>
          </p:nvPr>
        </p:nvSpPr>
        <p:spPr/>
        <p:txBody>
          <a:bodyPr/>
          <a:lstStyle/>
          <a:p>
            <a:r>
              <a:rPr lang="en-US" dirty="0" smtClean="0"/>
              <a:t>2. Abrasion </a:t>
            </a:r>
            <a:endParaRPr lang="en-US" dirty="0"/>
          </a:p>
        </p:txBody>
      </p:sp>
      <p:pic>
        <p:nvPicPr>
          <p:cNvPr id="8" name="Picture 7"/>
          <p:cNvPicPr>
            <a:picLocks noChangeAspect="1"/>
          </p:cNvPicPr>
          <p:nvPr/>
        </p:nvPicPr>
        <p:blipFill>
          <a:blip r:embed="rId2"/>
          <a:stretch>
            <a:fillRect/>
          </a:stretch>
        </p:blipFill>
        <p:spPr>
          <a:xfrm>
            <a:off x="611559" y="2852936"/>
            <a:ext cx="4354839" cy="3312368"/>
          </a:xfrm>
          <a:prstGeom prst="rect">
            <a:avLst/>
          </a:prstGeom>
        </p:spPr>
      </p:pic>
      <p:sp>
        <p:nvSpPr>
          <p:cNvPr id="9" name="Rectangle 8"/>
          <p:cNvSpPr/>
          <p:nvPr/>
        </p:nvSpPr>
        <p:spPr>
          <a:xfrm>
            <a:off x="5148064" y="1700808"/>
            <a:ext cx="3755184" cy="3785652"/>
          </a:xfrm>
          <a:prstGeom prst="rect">
            <a:avLst/>
          </a:prstGeom>
        </p:spPr>
        <p:txBody>
          <a:bodyPr wrap="square">
            <a:spAutoFit/>
          </a:bodyPr>
          <a:lstStyle/>
          <a:p>
            <a:pPr marL="285750" indent="-285750">
              <a:buFont typeface="Arial"/>
              <a:buChar char="•"/>
            </a:pPr>
            <a:r>
              <a:rPr lang="en-CA" sz="2400" dirty="0" smtClean="0"/>
              <a:t>Rock </a:t>
            </a:r>
            <a:r>
              <a:rPr lang="en-CA" sz="2400" dirty="0"/>
              <a:t>and debris are attached to the glacial ice. As the glacier moves, debris load </a:t>
            </a:r>
            <a:r>
              <a:rPr lang="en-CA" sz="2400" b="1" dirty="0"/>
              <a:t>gouges, scrapes and polishes</a:t>
            </a:r>
            <a:r>
              <a:rPr lang="en-CA" sz="2400" dirty="0"/>
              <a:t> rock </a:t>
            </a:r>
            <a:r>
              <a:rPr lang="en-CA" sz="2400" dirty="0" smtClean="0"/>
              <a:t>surfaces </a:t>
            </a:r>
            <a:r>
              <a:rPr lang="en-CA" sz="2400" dirty="0" smtClean="0">
                <a:sym typeface="Wingdings"/>
              </a:rPr>
              <a:t> </a:t>
            </a:r>
            <a:r>
              <a:rPr lang="en-CA" sz="2400" b="1" dirty="0" smtClean="0">
                <a:sym typeface="Wingdings"/>
              </a:rPr>
              <a:t>striations. </a:t>
            </a:r>
            <a:endParaRPr lang="en-CA" sz="2400" b="1" dirty="0" smtClean="0"/>
          </a:p>
          <a:p>
            <a:pPr marL="285750" indent="-285750">
              <a:buFont typeface="Arial"/>
              <a:buChar char="•"/>
            </a:pPr>
            <a:endParaRPr lang="en-CA" sz="2400" dirty="0"/>
          </a:p>
          <a:p>
            <a:pPr marL="285750" indent="-285750">
              <a:buFont typeface="Arial"/>
              <a:buChar char="•"/>
            </a:pPr>
            <a:r>
              <a:rPr lang="en-CA" sz="2400" dirty="0" smtClean="0"/>
              <a:t>Continuous </a:t>
            </a:r>
            <a:r>
              <a:rPr lang="en-CA" sz="2400" dirty="0"/>
              <a:t>abrasion may create fine, powdery rock material called </a:t>
            </a:r>
            <a:r>
              <a:rPr lang="en-CA" sz="2400" b="1" dirty="0"/>
              <a:t>rock flour</a:t>
            </a:r>
            <a:r>
              <a:rPr lang="en-CA" sz="2400" dirty="0"/>
              <a:t>. </a:t>
            </a:r>
            <a:endParaRPr lang="en-US" sz="2400" dirty="0"/>
          </a:p>
        </p:txBody>
      </p:sp>
    </p:spTree>
    <p:extLst>
      <p:ext uri="{BB962C8B-B14F-4D97-AF65-F5344CB8AC3E}">
        <p14:creationId xmlns:p14="http://schemas.microsoft.com/office/powerpoint/2010/main" val="112640244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5503</TotalTime>
  <Words>730</Words>
  <Application>Microsoft Macintosh PowerPoint</Application>
  <PresentationFormat>On-screen Show (4:3)</PresentationFormat>
  <Paragraphs>85</Paragraphs>
  <Slides>17</Slides>
  <Notes>9</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Module</vt:lpstr>
      <vt:lpstr>The Work of Glacial Ice </vt:lpstr>
      <vt:lpstr>Glaciers</vt:lpstr>
      <vt:lpstr>Glaciers: importance?</vt:lpstr>
      <vt:lpstr>PowerPoint Presentation</vt:lpstr>
      <vt:lpstr>Alpine Glaciers vs. Continental Glaciers </vt:lpstr>
      <vt:lpstr>Alpine Glaciers: Formation </vt:lpstr>
      <vt:lpstr>Alpine Glaciers: Movement</vt:lpstr>
      <vt:lpstr>Erosional action of glaciers</vt:lpstr>
      <vt:lpstr>Erosional action of glaciers</vt:lpstr>
      <vt:lpstr>PowerPoint Presentation</vt:lpstr>
      <vt:lpstr>Erosional Features</vt:lpstr>
      <vt:lpstr>Depositional Features </vt:lpstr>
      <vt:lpstr>Till </vt:lpstr>
      <vt:lpstr>Outwash</vt:lpstr>
      <vt:lpstr>Moraines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Work of Glacial Ice</dc:title>
  <dc:creator>Thind</dc:creator>
  <cp:lastModifiedBy>User</cp:lastModifiedBy>
  <cp:revision>34</cp:revision>
  <dcterms:created xsi:type="dcterms:W3CDTF">2012-02-29T21:09:46Z</dcterms:created>
  <dcterms:modified xsi:type="dcterms:W3CDTF">2015-12-07T02:17:41Z</dcterms:modified>
</cp:coreProperties>
</file>