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30"/>
  </p:notesMasterIdLst>
  <p:sldIdLst>
    <p:sldId id="256" r:id="rId2"/>
    <p:sldId id="261" r:id="rId3"/>
    <p:sldId id="257" r:id="rId4"/>
    <p:sldId id="258" r:id="rId5"/>
    <p:sldId id="259" r:id="rId6"/>
    <p:sldId id="260" r:id="rId7"/>
    <p:sldId id="262" r:id="rId8"/>
    <p:sldId id="263" r:id="rId9"/>
    <p:sldId id="264" r:id="rId10"/>
    <p:sldId id="267" r:id="rId11"/>
    <p:sldId id="268" r:id="rId12"/>
    <p:sldId id="265" r:id="rId13"/>
    <p:sldId id="269" r:id="rId14"/>
    <p:sldId id="270" r:id="rId15"/>
    <p:sldId id="271" r:id="rId16"/>
    <p:sldId id="272" r:id="rId17"/>
    <p:sldId id="273" r:id="rId18"/>
    <p:sldId id="274" r:id="rId19"/>
    <p:sldId id="278" r:id="rId20"/>
    <p:sldId id="275" r:id="rId21"/>
    <p:sldId id="276" r:id="rId22"/>
    <p:sldId id="277"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7" d="100"/>
          <a:sy n="47" d="100"/>
        </p:scale>
        <p:origin x="-152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C88F2A-7FC7-1E40-96EE-2E8E1EA667DD}" type="datetimeFigureOut">
              <a:rPr lang="en-US" smtClean="0"/>
              <a:t>14-10-19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E624D-1107-724E-8ED6-9DC193CAB2C5}" type="slidenum">
              <a:rPr lang="en-US" smtClean="0"/>
              <a:t>‹#›</a:t>
            </a:fld>
            <a:endParaRPr lang="en-US"/>
          </a:p>
        </p:txBody>
      </p:sp>
    </p:spTree>
    <p:extLst>
      <p:ext uri="{BB962C8B-B14F-4D97-AF65-F5344CB8AC3E}">
        <p14:creationId xmlns:p14="http://schemas.microsoft.com/office/powerpoint/2010/main" val="2512257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earth is about 4.5 billion</a:t>
            </a:r>
            <a:r>
              <a:rPr lang="en-US" baseline="0" dirty="0" smtClean="0"/>
              <a:t> years old, made up of 70% water and 30% land. Today we are going to look at the makeup of the earth. </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1</a:t>
            </a:fld>
            <a:endParaRPr lang="en-US"/>
          </a:p>
        </p:txBody>
      </p:sp>
    </p:spTree>
    <p:extLst>
      <p:ext uri="{BB962C8B-B14F-4D97-AF65-F5344CB8AC3E}">
        <p14:creationId xmlns:p14="http://schemas.microsoft.com/office/powerpoint/2010/main" val="750874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African Rift Valley: greatest continental</a:t>
            </a:r>
            <a:r>
              <a:rPr lang="en-US" baseline="0" dirty="0" smtClean="0"/>
              <a:t> crack in the earths crust. Runs from Turkey along the Dead and Red Seas through Eastern Africa</a:t>
            </a:r>
            <a:r>
              <a:rPr lang="en-US" baseline="0" dirty="0" smtClean="0">
                <a:sym typeface="Wingdings"/>
              </a:rPr>
              <a:t> 10,000 km. New land is created a few cm a year, slowly widening the valley. Floor is made of lava pushed up from the mantle, the valley floor is covered in sediment. A number of volcanoes are associated with this rift valley: Mt. Kilimanjaro. East African sub-plate could eventually break away from the rest of Africa, creating a new island in the Indian Ocean. 50 million years go that is how Madagascar </a:t>
            </a:r>
            <a:r>
              <a:rPr lang="en-US" baseline="0" dirty="0" err="1" smtClean="0">
                <a:sym typeface="Wingdings"/>
              </a:rPr>
              <a:t>seperated</a:t>
            </a:r>
            <a:r>
              <a:rPr lang="en-US" baseline="0" dirty="0" smtClean="0">
                <a:sym typeface="Wingdings"/>
              </a:rPr>
              <a:t>. </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17</a:t>
            </a:fld>
            <a:endParaRPr lang="en-US"/>
          </a:p>
        </p:txBody>
      </p:sp>
    </p:spTree>
    <p:extLst>
      <p:ext uri="{BB962C8B-B14F-4D97-AF65-F5344CB8AC3E}">
        <p14:creationId xmlns:p14="http://schemas.microsoft.com/office/powerpoint/2010/main" val="4146376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19</a:t>
            </a:fld>
            <a:endParaRPr lang="en-US"/>
          </a:p>
        </p:txBody>
      </p:sp>
    </p:spTree>
    <p:extLst>
      <p:ext uri="{BB962C8B-B14F-4D97-AF65-F5344CB8AC3E}">
        <p14:creationId xmlns:p14="http://schemas.microsoft.com/office/powerpoint/2010/main" val="195255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21</a:t>
            </a:fld>
            <a:endParaRPr lang="en-US"/>
          </a:p>
        </p:txBody>
      </p:sp>
    </p:spTree>
    <p:extLst>
      <p:ext uri="{BB962C8B-B14F-4D97-AF65-F5344CB8AC3E}">
        <p14:creationId xmlns:p14="http://schemas.microsoft.com/office/powerpoint/2010/main" val="37629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Phillipines</a:t>
            </a:r>
            <a:r>
              <a:rPr lang="en-US" baseline="0" dirty="0" smtClean="0"/>
              <a:t>: </a:t>
            </a:r>
            <a:r>
              <a:rPr lang="en-US" baseline="0" dirty="0" err="1" smtClean="0"/>
              <a:t>philipine</a:t>
            </a:r>
            <a:r>
              <a:rPr lang="en-US" baseline="0" dirty="0" smtClean="0"/>
              <a:t> and pacific plate: 2 oceanic plates. </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24</a:t>
            </a:fld>
            <a:endParaRPr lang="en-US"/>
          </a:p>
        </p:txBody>
      </p:sp>
    </p:spTree>
    <p:extLst>
      <p:ext uri="{BB962C8B-B14F-4D97-AF65-F5344CB8AC3E}">
        <p14:creationId xmlns:p14="http://schemas.microsoft.com/office/powerpoint/2010/main" val="1727514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 Andreas fault: Pacific plate</a:t>
            </a:r>
            <a:r>
              <a:rPr lang="en-US" baseline="0" dirty="0" smtClean="0"/>
              <a:t> is attempting to move to the NW and is rubbing the NA plate </a:t>
            </a:r>
            <a:r>
              <a:rPr lang="en-US" baseline="0" dirty="0" smtClean="0">
                <a:sym typeface="Wingdings"/>
              </a:rPr>
              <a:t> thousands of earthquakes occur along this plate every year. </a:t>
            </a:r>
            <a:r>
              <a:rPr lang="en-US" baseline="0" dirty="0" smtClean="0">
                <a:sym typeface="Wingdings"/>
              </a:rPr>
              <a:t>will simply creep towards San Francisco at about 6 centimeters per year. In about ten million years, the two cities will be side by side.</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27</a:t>
            </a:fld>
            <a:endParaRPr lang="en-US"/>
          </a:p>
        </p:txBody>
      </p:sp>
    </p:spTree>
    <p:extLst>
      <p:ext uri="{BB962C8B-B14F-4D97-AF65-F5344CB8AC3E}">
        <p14:creationId xmlns:p14="http://schemas.microsoft.com/office/powerpoint/2010/main" val="3867337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Play at 1:20. Earthquake: magnitude 6.9 Loma </a:t>
            </a:r>
            <a:r>
              <a:rPr lang="en-US" dirty="0" err="1" smtClean="0"/>
              <a:t>Prieta</a:t>
            </a:r>
            <a:r>
              <a:rPr lang="en-US" dirty="0" smtClean="0"/>
              <a:t> earthquake on October 17, 1989 caused 63 deaths, injured 3,757 people, destroyed more than 11,000 homes leaving 12,000 individuals displaced and caused $6 billion in property damage</a:t>
            </a:r>
            <a:r>
              <a:rPr lang="en-US" dirty="0" smtClean="0"/>
              <a:t>. an Andreas fault hit San Francisco in 1906. Many buildings were shaken to pieces by the quake, and much of the rest of the city was destroyed by the fires that followed. More than 600 people died as a result of the quake and fires. </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28</a:t>
            </a:fld>
            <a:endParaRPr lang="en-US"/>
          </a:p>
        </p:txBody>
      </p:sp>
    </p:spTree>
    <p:extLst>
      <p:ext uri="{BB962C8B-B14F-4D97-AF65-F5344CB8AC3E}">
        <p14:creationId xmlns:p14="http://schemas.microsoft.com/office/powerpoint/2010/main" val="1584728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Shell:</a:t>
            </a:r>
            <a:r>
              <a:rPr lang="en-US" baseline="0" dirty="0" smtClean="0"/>
              <a:t> crust, egg whites: mantle, and yolk: core.</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2</a:t>
            </a:fld>
            <a:endParaRPr lang="en-US"/>
          </a:p>
        </p:txBody>
      </p:sp>
    </p:spTree>
    <p:extLst>
      <p:ext uri="{BB962C8B-B14F-4D97-AF65-F5344CB8AC3E}">
        <p14:creationId xmlns:p14="http://schemas.microsoft.com/office/powerpoint/2010/main" val="178026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Heaviest elements</a:t>
            </a:r>
            <a:r>
              <a:rPr lang="en-US" baseline="0" dirty="0" smtClean="0"/>
              <a:t> are in the core </a:t>
            </a:r>
            <a:r>
              <a:rPr lang="en-US" baseline="0" dirty="0" smtClean="0">
                <a:sym typeface="Wingdings"/>
              </a:rPr>
              <a:t> increased density. As we move out towards the earths surface the materials are less dense </a:t>
            </a:r>
            <a:r>
              <a:rPr lang="en-US" baseline="0" smtClean="0">
                <a:sym typeface="Wingdings"/>
              </a:rPr>
              <a:t>and lighter. </a:t>
            </a:r>
            <a:endParaRPr lang="en-US"/>
          </a:p>
        </p:txBody>
      </p:sp>
      <p:sp>
        <p:nvSpPr>
          <p:cNvPr id="4" name="Slide Number Placeholder 3"/>
          <p:cNvSpPr>
            <a:spLocks noGrp="1"/>
          </p:cNvSpPr>
          <p:nvPr>
            <p:ph type="sldNum" sz="quarter" idx="10"/>
          </p:nvPr>
        </p:nvSpPr>
        <p:spPr/>
        <p:txBody>
          <a:bodyPr/>
          <a:lstStyle/>
          <a:p>
            <a:fld id="{F3BE624D-1107-724E-8ED6-9DC193CAB2C5}" type="slidenum">
              <a:rPr lang="en-US" smtClean="0"/>
              <a:t>4</a:t>
            </a:fld>
            <a:endParaRPr lang="en-US"/>
          </a:p>
        </p:txBody>
      </p:sp>
    </p:spTree>
    <p:extLst>
      <p:ext uri="{BB962C8B-B14F-4D97-AF65-F5344CB8AC3E}">
        <p14:creationId xmlns:p14="http://schemas.microsoft.com/office/powerpoint/2010/main" val="429190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the asthenosphere</a:t>
            </a:r>
            <a:r>
              <a:rPr lang="en-US" baseline="0" dirty="0" smtClean="0"/>
              <a:t> </a:t>
            </a:r>
            <a:r>
              <a:rPr lang="en-US" baseline="0" dirty="0" smtClean="0">
                <a:sym typeface="Wingdings"/>
              </a:rPr>
              <a:t> slow convection currents that move the lithosphere directly above it. </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5</a:t>
            </a:fld>
            <a:endParaRPr lang="en-US"/>
          </a:p>
        </p:txBody>
      </p:sp>
    </p:spTree>
    <p:extLst>
      <p:ext uri="{BB962C8B-B14F-4D97-AF65-F5344CB8AC3E}">
        <p14:creationId xmlns:p14="http://schemas.microsoft.com/office/powerpoint/2010/main" val="296343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1912, was ridiculed</a:t>
            </a:r>
            <a:r>
              <a:rPr lang="en-US" baseline="0" dirty="0" smtClean="0"/>
              <a:t> but 50 years later the geologic community found more evidence. Died in the 1930s in </a:t>
            </a:r>
            <a:r>
              <a:rPr lang="en-US" baseline="0" dirty="0" err="1" smtClean="0"/>
              <a:t>greenland</a:t>
            </a:r>
            <a:r>
              <a:rPr lang="en-US" baseline="0" dirty="0" smtClean="0"/>
              <a:t> on an expedition and his body remains buried under snow. </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7</a:t>
            </a:fld>
            <a:endParaRPr lang="en-US"/>
          </a:p>
        </p:txBody>
      </p:sp>
    </p:spTree>
    <p:extLst>
      <p:ext uri="{BB962C8B-B14F-4D97-AF65-F5344CB8AC3E}">
        <p14:creationId xmlns:p14="http://schemas.microsoft.com/office/powerpoint/2010/main" val="1910063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8</a:t>
            </a:fld>
            <a:endParaRPr lang="en-US"/>
          </a:p>
        </p:txBody>
      </p:sp>
    </p:spTree>
    <p:extLst>
      <p:ext uri="{BB962C8B-B14F-4D97-AF65-F5344CB8AC3E}">
        <p14:creationId xmlns:p14="http://schemas.microsoft.com/office/powerpoint/2010/main" val="3277672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that speed continents</a:t>
            </a:r>
            <a:r>
              <a:rPr lang="en-US" baseline="0" dirty="0" smtClean="0"/>
              <a:t> took about 200 million years to move to their current location. There are 7 major plates and multiple smaller plates. Theoretical model builds on the concept of continental drift which was developed during the first few decades of the 20th century</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10</a:t>
            </a:fld>
            <a:endParaRPr lang="en-US"/>
          </a:p>
        </p:txBody>
      </p:sp>
    </p:spTree>
    <p:extLst>
      <p:ext uri="{BB962C8B-B14F-4D97-AF65-F5344CB8AC3E}">
        <p14:creationId xmlns:p14="http://schemas.microsoft.com/office/powerpoint/2010/main" val="361752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land formed at mid ocean ridges. </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15</a:t>
            </a:fld>
            <a:endParaRPr lang="en-US"/>
          </a:p>
        </p:txBody>
      </p:sp>
    </p:spTree>
    <p:extLst>
      <p:ext uri="{BB962C8B-B14F-4D97-AF65-F5344CB8AC3E}">
        <p14:creationId xmlns:p14="http://schemas.microsoft.com/office/powerpoint/2010/main" val="311165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Ridges are not a straight line</a:t>
            </a:r>
            <a:r>
              <a:rPr lang="en-US" baseline="0" dirty="0" smtClean="0"/>
              <a:t> along the ocean floor but consist of a number of segments. Cracks may appear in the ocean floor between one section of the mid ocean ridge and another. At this crack, plates move horizontally, grinding against each other (transform fault or transform boundary). Rift valley: deep valleys that are created. </a:t>
            </a:r>
            <a:endParaRPr lang="en-US" dirty="0"/>
          </a:p>
        </p:txBody>
      </p:sp>
      <p:sp>
        <p:nvSpPr>
          <p:cNvPr id="4" name="Slide Number Placeholder 3"/>
          <p:cNvSpPr>
            <a:spLocks noGrp="1"/>
          </p:cNvSpPr>
          <p:nvPr>
            <p:ph type="sldNum" sz="quarter" idx="10"/>
          </p:nvPr>
        </p:nvSpPr>
        <p:spPr/>
        <p:txBody>
          <a:bodyPr/>
          <a:lstStyle/>
          <a:p>
            <a:fld id="{F3BE624D-1107-724E-8ED6-9DC193CAB2C5}" type="slidenum">
              <a:rPr lang="en-US" smtClean="0"/>
              <a:t>16</a:t>
            </a:fld>
            <a:endParaRPr lang="en-US"/>
          </a:p>
        </p:txBody>
      </p:sp>
    </p:spTree>
    <p:extLst>
      <p:ext uri="{BB962C8B-B14F-4D97-AF65-F5344CB8AC3E}">
        <p14:creationId xmlns:p14="http://schemas.microsoft.com/office/powerpoint/2010/main" val="224879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CA"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10AEE5DA-FF42-6C4C-844D-D51D8756C31B}" type="datetimeFigureOut">
              <a:rPr lang="en-US" smtClean="0"/>
              <a:t>14-10-19</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CA"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10AEE5DA-FF42-6C4C-844D-D51D8756C31B}" type="datetimeFigureOut">
              <a:rPr lang="en-US" smtClean="0"/>
              <a:t>14-10-19</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2D9CD507-B7BC-4545-A3BF-CFB4714C51F8}"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CA" smtClean="0"/>
              <a:t>Click to edit Master title style</a:t>
            </a:r>
            <a:endParaRPr/>
          </a:p>
        </p:txBody>
      </p:sp>
      <p:sp>
        <p:nvSpPr>
          <p:cNvPr id="3" name="Date Placeholder 2"/>
          <p:cNvSpPr>
            <a:spLocks noGrp="1"/>
          </p:cNvSpPr>
          <p:nvPr>
            <p:ph type="dt" sz="half" idx="10"/>
          </p:nvPr>
        </p:nvSpPr>
        <p:spPr/>
        <p:txBody>
          <a:bodyPr/>
          <a:lstStyle/>
          <a:p>
            <a:fld id="{10AEE5DA-FF42-6C4C-844D-D51D8756C31B}" type="datetimeFigureOut">
              <a:rPr lang="en-US" smtClean="0"/>
              <a:t>14-10-19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CD507-B7BC-4545-A3BF-CFB4714C51F8}"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transition xmlns:p14="http://schemas.microsoft.com/office/powerpoint/2010/mai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0AEE5DA-FF42-6C4C-844D-D51D8756C31B}" type="datetimeFigureOut">
              <a:rPr lang="en-US" smtClean="0"/>
              <a:t>14-10-19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CD507-B7BC-4545-A3BF-CFB4714C51F8}"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10AEE5DA-FF42-6C4C-844D-D51D8756C31B}" type="datetimeFigureOut">
              <a:rPr lang="en-US" smtClean="0"/>
              <a:t>14-10-19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CD507-B7BC-4545-A3BF-CFB4714C51F8}"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10AEE5DA-FF42-6C4C-844D-D51D8756C31B}" type="datetimeFigureOut">
              <a:rPr lang="en-US" smtClean="0"/>
              <a:t>14-10-19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CD507-B7BC-4545-A3BF-CFB4714C51F8}"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10AEE5DA-FF42-6C4C-844D-D51D8756C31B}" type="datetimeFigureOut">
              <a:rPr lang="en-US" smtClean="0"/>
              <a:t>14-10-19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CD507-B7BC-4545-A3BF-CFB4714C51F8}"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CA"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10AEE5DA-FF42-6C4C-844D-D51D8756C31B}" type="datetimeFigureOut">
              <a:rPr lang="en-US" smtClean="0"/>
              <a:t>14-10-19</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CA" smtClean="0"/>
              <a:t>Drag picture to placeholder or click icon to add</a:t>
            </a:r>
            <a:endParaRPr/>
          </a:p>
        </p:txBody>
      </p:sp>
    </p:spTree>
  </p:cSld>
  <p:clrMapOvr>
    <a:masterClrMapping/>
  </p:clrMapOvr>
  <p:transition xmlns:p14="http://schemas.microsoft.com/office/powerpoint/2010/mai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10AEE5DA-FF42-6C4C-844D-D51D8756C31B}" type="datetimeFigureOut">
              <a:rPr lang="en-US" smtClean="0"/>
              <a:t>14-10-19</a:t>
            </a:fld>
            <a:endParaRPr lang="en-US"/>
          </a:p>
        </p:txBody>
      </p:sp>
    </p:spTree>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CA"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10AEE5DA-FF42-6C4C-844D-D51D8756C31B}" type="datetimeFigureOut">
              <a:rPr lang="en-US" smtClean="0"/>
              <a:t>14-10-19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CD507-B7BC-4545-A3BF-CFB4714C51F8}"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10AEE5DA-FF42-6C4C-844D-D51D8756C31B}" type="datetimeFigureOut">
              <a:rPr lang="en-US" smtClean="0"/>
              <a:t>14-10-19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CD507-B7BC-4545-A3BF-CFB4714C51F8}"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10AEE5DA-FF42-6C4C-844D-D51D8756C31B}" type="datetimeFigureOut">
              <a:rPr lang="en-US" smtClean="0"/>
              <a:t>14-10-19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CD507-B7BC-4545-A3BF-CFB4714C51F8}"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0AEE5DA-FF42-6C4C-844D-D51D8756C31B}" type="datetimeFigureOut">
              <a:rPr lang="en-US" smtClean="0"/>
              <a:t>14-10-19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9CD507-B7BC-4545-A3BF-CFB4714C51F8}" type="slidenum">
              <a:rPr lang="en-US" smtClean="0"/>
              <a:t>‹#›</a:t>
            </a:fld>
            <a:endParaRPr lang="en-US"/>
          </a:p>
        </p:txBody>
      </p:sp>
    </p:spTree>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CA"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10AEE5DA-FF42-6C4C-844D-D51D8756C31B}" type="datetimeFigureOut">
              <a:rPr lang="en-US" smtClean="0"/>
              <a:t>14-10-19</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2D9CD507-B7BC-4545-A3BF-CFB4714C51F8}" type="slidenum">
              <a:rPr lang="en-US" smtClean="0"/>
              <a:t>‹#›</a:t>
            </a:fld>
            <a:endParaRPr lang="en-US"/>
          </a:p>
        </p:txBody>
      </p:sp>
    </p:spTree>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CA"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10AEE5DA-FF42-6C4C-844D-D51D8756C31B}" type="datetimeFigureOut">
              <a:rPr lang="en-US" smtClean="0"/>
              <a:t>14-10-19</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2D9CD507-B7BC-4545-A3BF-CFB4714C51F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ransition xmlns:p14="http://schemas.microsoft.com/office/powerpoint/2010/main" spd="slow">
    <p:push dir="u"/>
  </p:transition>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Earth’s Structure </a:t>
            </a:r>
            <a:endParaRPr lang="en-US" dirty="0"/>
          </a:p>
        </p:txBody>
      </p:sp>
      <p:sp>
        <p:nvSpPr>
          <p:cNvPr id="3" name="Subtitle 2"/>
          <p:cNvSpPr>
            <a:spLocks noGrp="1"/>
          </p:cNvSpPr>
          <p:nvPr>
            <p:ph type="subTitle" idx="1"/>
          </p:nvPr>
        </p:nvSpPr>
        <p:spPr/>
        <p:txBody>
          <a:bodyPr/>
          <a:lstStyle/>
          <a:p>
            <a:r>
              <a:rPr lang="en-US" dirty="0" smtClean="0"/>
              <a:t>Unit 2: Tectonic Processes </a:t>
            </a:r>
            <a:endParaRPr lang="en-US" dirty="0"/>
          </a:p>
        </p:txBody>
      </p:sp>
    </p:spTree>
    <p:extLst>
      <p:ext uri="{BB962C8B-B14F-4D97-AF65-F5344CB8AC3E}">
        <p14:creationId xmlns:p14="http://schemas.microsoft.com/office/powerpoint/2010/main" val="34323972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 </a:t>
            </a:r>
            <a:endParaRPr lang="en-US" dirty="0"/>
          </a:p>
        </p:txBody>
      </p:sp>
      <p:sp>
        <p:nvSpPr>
          <p:cNvPr id="3" name="Content Placeholder 2"/>
          <p:cNvSpPr>
            <a:spLocks noGrp="1"/>
          </p:cNvSpPr>
          <p:nvPr>
            <p:ph idx="1"/>
          </p:nvPr>
        </p:nvSpPr>
        <p:spPr>
          <a:xfrm>
            <a:off x="378326" y="1737520"/>
            <a:ext cx="8404237" cy="1779847"/>
          </a:xfrm>
        </p:spPr>
        <p:txBody>
          <a:bodyPr>
            <a:noAutofit/>
          </a:bodyPr>
          <a:lstStyle/>
          <a:p>
            <a:r>
              <a:rPr lang="en-US" sz="2400" dirty="0" smtClean="0"/>
              <a:t>1960s the theory of plate tectonics emerged. </a:t>
            </a:r>
          </a:p>
          <a:p>
            <a:r>
              <a:rPr lang="en-US" sz="2400" dirty="0" smtClean="0"/>
              <a:t>World is divided into several plates that are travelling on the upper part of the mantle. </a:t>
            </a:r>
          </a:p>
          <a:p>
            <a:r>
              <a:rPr lang="en-US" sz="2400" dirty="0" smtClean="0"/>
              <a:t>Convection currents propel plates 2-3 cm/ per year</a:t>
            </a:r>
            <a:endParaRPr lang="en-US" sz="2400" dirty="0"/>
          </a:p>
        </p:txBody>
      </p:sp>
      <p:pic>
        <p:nvPicPr>
          <p:cNvPr id="4" name="Picture 3"/>
          <p:cNvPicPr>
            <a:picLocks noChangeAspect="1"/>
          </p:cNvPicPr>
          <p:nvPr/>
        </p:nvPicPr>
        <p:blipFill>
          <a:blip r:embed="rId3"/>
          <a:stretch>
            <a:fillRect/>
          </a:stretch>
        </p:blipFill>
        <p:spPr>
          <a:xfrm>
            <a:off x="378326" y="3783724"/>
            <a:ext cx="8404238" cy="2837793"/>
          </a:xfrm>
          <a:prstGeom prst="rect">
            <a:avLst/>
          </a:prstGeom>
        </p:spPr>
      </p:pic>
    </p:spTree>
    <p:extLst>
      <p:ext uri="{BB962C8B-B14F-4D97-AF65-F5344CB8AC3E}">
        <p14:creationId xmlns:p14="http://schemas.microsoft.com/office/powerpoint/2010/main" val="156414018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Plate Movement </a:t>
            </a:r>
            <a:endParaRPr lang="en-US" dirty="0"/>
          </a:p>
        </p:txBody>
      </p:sp>
      <p:sp>
        <p:nvSpPr>
          <p:cNvPr id="3" name="Content Placeholder 2"/>
          <p:cNvSpPr>
            <a:spLocks noGrp="1"/>
          </p:cNvSpPr>
          <p:nvPr>
            <p:ph idx="1"/>
          </p:nvPr>
        </p:nvSpPr>
        <p:spPr>
          <a:xfrm>
            <a:off x="779463" y="1760637"/>
            <a:ext cx="7583488" cy="3239283"/>
          </a:xfrm>
        </p:spPr>
        <p:txBody>
          <a:bodyPr>
            <a:normAutofit/>
          </a:bodyPr>
          <a:lstStyle/>
          <a:p>
            <a:r>
              <a:rPr lang="en-US" sz="2800" dirty="0" smtClean="0"/>
              <a:t>Plates can move apart: </a:t>
            </a:r>
            <a:r>
              <a:rPr lang="en-US" sz="2800" b="1" dirty="0" smtClean="0"/>
              <a:t>diverge </a:t>
            </a:r>
            <a:r>
              <a:rPr lang="en-US" sz="2800" b="1" dirty="0" smtClean="0">
                <a:sym typeface="Wingdings"/>
              </a:rPr>
              <a:t> </a:t>
            </a:r>
            <a:r>
              <a:rPr lang="en-US" sz="2800" b="1" dirty="0" smtClean="0"/>
              <a:t>divergent boundary</a:t>
            </a:r>
          </a:p>
          <a:p>
            <a:r>
              <a:rPr lang="en-US" sz="2800" dirty="0" smtClean="0"/>
              <a:t>Plates can come together: </a:t>
            </a:r>
            <a:r>
              <a:rPr lang="en-US" sz="2800" b="1" dirty="0" smtClean="0"/>
              <a:t>converge </a:t>
            </a:r>
            <a:r>
              <a:rPr lang="en-US" sz="2800" b="1" dirty="0" smtClean="0">
                <a:sym typeface="Wingdings"/>
              </a:rPr>
              <a:t></a:t>
            </a:r>
            <a:r>
              <a:rPr lang="en-US" sz="2800" b="1" dirty="0" smtClean="0"/>
              <a:t> convergent boundary</a:t>
            </a:r>
          </a:p>
          <a:p>
            <a:r>
              <a:rPr lang="en-US" sz="2800" dirty="0" smtClean="0"/>
              <a:t>Plates can slide past another: </a:t>
            </a:r>
            <a:r>
              <a:rPr lang="en-US" sz="2800" b="1" dirty="0" smtClean="0"/>
              <a:t>strike-sip fault or transform boundary </a:t>
            </a:r>
            <a:endParaRPr lang="en-US" sz="2800" b="1" dirty="0"/>
          </a:p>
        </p:txBody>
      </p:sp>
      <p:pic>
        <p:nvPicPr>
          <p:cNvPr id="4" name="Picture 3"/>
          <p:cNvPicPr>
            <a:picLocks noChangeAspect="1"/>
          </p:cNvPicPr>
          <p:nvPr/>
        </p:nvPicPr>
        <p:blipFill>
          <a:blip r:embed="rId2"/>
          <a:stretch>
            <a:fillRect/>
          </a:stretch>
        </p:blipFill>
        <p:spPr>
          <a:xfrm>
            <a:off x="1297117" y="4999920"/>
            <a:ext cx="6512609" cy="1357587"/>
          </a:xfrm>
          <a:prstGeom prst="rect">
            <a:avLst/>
          </a:prstGeom>
        </p:spPr>
      </p:pic>
    </p:spTree>
    <p:extLst>
      <p:ext uri="{BB962C8B-B14F-4D97-AF65-F5344CB8AC3E}">
        <p14:creationId xmlns:p14="http://schemas.microsoft.com/office/powerpoint/2010/main" val="148604547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=QL7LX5-ytOg</a:t>
            </a:r>
          </a:p>
        </p:txBody>
      </p:sp>
    </p:spTree>
    <p:extLst>
      <p:ext uri="{BB962C8B-B14F-4D97-AF65-F5344CB8AC3E}">
        <p14:creationId xmlns:p14="http://schemas.microsoft.com/office/powerpoint/2010/main" val="24841640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Divergent Boundary</a:t>
            </a:r>
            <a:endParaRPr lang="en-US" dirty="0"/>
          </a:p>
        </p:txBody>
      </p:sp>
      <p:sp>
        <p:nvSpPr>
          <p:cNvPr id="3" name="Content Placeholder 2"/>
          <p:cNvSpPr>
            <a:spLocks noGrp="1"/>
          </p:cNvSpPr>
          <p:nvPr>
            <p:ph idx="1"/>
          </p:nvPr>
        </p:nvSpPr>
        <p:spPr>
          <a:xfrm>
            <a:off x="779463" y="1949824"/>
            <a:ext cx="7583488" cy="1806874"/>
          </a:xfrm>
        </p:spPr>
        <p:txBody>
          <a:bodyPr>
            <a:normAutofit/>
          </a:bodyPr>
          <a:lstStyle/>
          <a:p>
            <a:r>
              <a:rPr lang="en-US" sz="2800" dirty="0" smtClean="0"/>
              <a:t>When 2 plates are moving away from each other.</a:t>
            </a:r>
          </a:p>
          <a:p>
            <a:r>
              <a:rPr lang="en-US" sz="2800" dirty="0" smtClean="0"/>
              <a:t>New lithosphere is formed. </a:t>
            </a:r>
            <a:endParaRPr lang="en-US" sz="2800" dirty="0"/>
          </a:p>
        </p:txBody>
      </p:sp>
      <p:pic>
        <p:nvPicPr>
          <p:cNvPr id="4" name="Picture 3"/>
          <p:cNvPicPr>
            <a:picLocks noChangeAspect="1"/>
          </p:cNvPicPr>
          <p:nvPr/>
        </p:nvPicPr>
        <p:blipFill>
          <a:blip r:embed="rId2"/>
          <a:stretch>
            <a:fillRect/>
          </a:stretch>
        </p:blipFill>
        <p:spPr>
          <a:xfrm>
            <a:off x="1676400" y="3756698"/>
            <a:ext cx="5778500" cy="2633155"/>
          </a:xfrm>
          <a:prstGeom prst="rect">
            <a:avLst/>
          </a:prstGeom>
        </p:spPr>
      </p:pic>
    </p:spTree>
    <p:extLst>
      <p:ext uri="{BB962C8B-B14F-4D97-AF65-F5344CB8AC3E}">
        <p14:creationId xmlns:p14="http://schemas.microsoft.com/office/powerpoint/2010/main" val="185080215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Divergent Boundary </a:t>
            </a:r>
            <a:endParaRPr lang="en-US" dirty="0"/>
          </a:p>
        </p:txBody>
      </p:sp>
      <p:sp>
        <p:nvSpPr>
          <p:cNvPr id="3" name="Content Placeholder 2"/>
          <p:cNvSpPr>
            <a:spLocks noGrp="1"/>
          </p:cNvSpPr>
          <p:nvPr>
            <p:ph idx="1"/>
          </p:nvPr>
        </p:nvSpPr>
        <p:spPr>
          <a:xfrm>
            <a:off x="347091" y="1949824"/>
            <a:ext cx="3490214" cy="4007224"/>
          </a:xfrm>
        </p:spPr>
        <p:txBody>
          <a:bodyPr/>
          <a:lstStyle/>
          <a:p>
            <a:r>
              <a:rPr lang="en-US" sz="2800" dirty="0" smtClean="0"/>
              <a:t>Occurs mostly on the ocean floor, called </a:t>
            </a:r>
            <a:r>
              <a:rPr lang="en-US" sz="2800" b="1" dirty="0" smtClean="0"/>
              <a:t>mid-ocean ridges: underwater mountain range.  </a:t>
            </a:r>
          </a:p>
          <a:p>
            <a:r>
              <a:rPr lang="en-US" sz="2800" b="1" dirty="0" smtClean="0"/>
              <a:t>Example: Mid-Atlantic Ridge </a:t>
            </a:r>
          </a:p>
          <a:p>
            <a:endParaRPr lang="en-US" dirty="0" smtClean="0"/>
          </a:p>
        </p:txBody>
      </p:sp>
      <p:pic>
        <p:nvPicPr>
          <p:cNvPr id="4" name="Picture 3"/>
          <p:cNvPicPr>
            <a:picLocks noChangeAspect="1"/>
          </p:cNvPicPr>
          <p:nvPr/>
        </p:nvPicPr>
        <p:blipFill>
          <a:blip r:embed="rId2"/>
          <a:stretch>
            <a:fillRect/>
          </a:stretch>
        </p:blipFill>
        <p:spPr>
          <a:xfrm>
            <a:off x="3837305" y="1949825"/>
            <a:ext cx="4837165" cy="4239268"/>
          </a:xfrm>
          <a:prstGeom prst="rect">
            <a:avLst/>
          </a:prstGeom>
        </p:spPr>
      </p:pic>
    </p:spTree>
    <p:extLst>
      <p:ext uri="{BB962C8B-B14F-4D97-AF65-F5344CB8AC3E}">
        <p14:creationId xmlns:p14="http://schemas.microsoft.com/office/powerpoint/2010/main" val="281762419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Divergent Boundary </a:t>
            </a:r>
            <a:endParaRPr lang="en-US" dirty="0"/>
          </a:p>
        </p:txBody>
      </p:sp>
      <p:sp>
        <p:nvSpPr>
          <p:cNvPr id="3" name="Content Placeholder 2"/>
          <p:cNvSpPr>
            <a:spLocks noGrp="1"/>
          </p:cNvSpPr>
          <p:nvPr>
            <p:ph idx="1"/>
          </p:nvPr>
        </p:nvSpPr>
        <p:spPr>
          <a:xfrm>
            <a:off x="779463" y="1760638"/>
            <a:ext cx="7583488" cy="4007224"/>
          </a:xfrm>
        </p:spPr>
        <p:txBody>
          <a:bodyPr>
            <a:normAutofit/>
          </a:bodyPr>
          <a:lstStyle/>
          <a:p>
            <a:r>
              <a:rPr lang="en-US" sz="2400" b="1" dirty="0" smtClean="0"/>
              <a:t>The process that occurs at ocean ridges is called sea </a:t>
            </a:r>
            <a:r>
              <a:rPr lang="en-US" sz="2400" b="1" dirty="0" smtClean="0"/>
              <a:t>floor-spreading</a:t>
            </a:r>
            <a:r>
              <a:rPr lang="en-US" sz="2400" dirty="0" smtClean="0"/>
              <a:t>: as plates move, new magma pushes up from the asthenosphere and fills the crack. </a:t>
            </a:r>
          </a:p>
          <a:p>
            <a:r>
              <a:rPr lang="en-US" sz="2400" dirty="0" smtClean="0"/>
              <a:t>The farther away from the ridge, </a:t>
            </a:r>
            <a:r>
              <a:rPr lang="en-US" sz="2400" b="1" dirty="0" smtClean="0"/>
              <a:t>the older the rock.</a:t>
            </a:r>
            <a:endParaRPr lang="en-US" sz="2400" b="1" dirty="0"/>
          </a:p>
        </p:txBody>
      </p:sp>
      <p:pic>
        <p:nvPicPr>
          <p:cNvPr id="6" name="Picture 5"/>
          <p:cNvPicPr>
            <a:picLocks noChangeAspect="1"/>
          </p:cNvPicPr>
          <p:nvPr/>
        </p:nvPicPr>
        <p:blipFill>
          <a:blip r:embed="rId3"/>
          <a:stretch>
            <a:fillRect/>
          </a:stretch>
        </p:blipFill>
        <p:spPr>
          <a:xfrm>
            <a:off x="1309437" y="3702644"/>
            <a:ext cx="6134100" cy="2864820"/>
          </a:xfrm>
          <a:prstGeom prst="rect">
            <a:avLst/>
          </a:prstGeom>
        </p:spPr>
      </p:pic>
    </p:spTree>
    <p:extLst>
      <p:ext uri="{BB962C8B-B14F-4D97-AF65-F5344CB8AC3E}">
        <p14:creationId xmlns:p14="http://schemas.microsoft.com/office/powerpoint/2010/main" val="18982736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rcRect l="-12154" r="-12154"/>
          <a:stretch>
            <a:fillRect/>
          </a:stretch>
        </p:blipFill>
        <p:spPr>
          <a:xfrm>
            <a:off x="-378326" y="622300"/>
            <a:ext cx="9782175" cy="5729288"/>
          </a:xfrm>
        </p:spPr>
      </p:pic>
    </p:spTree>
    <p:extLst>
      <p:ext uri="{BB962C8B-B14F-4D97-AF65-F5344CB8AC3E}">
        <p14:creationId xmlns:p14="http://schemas.microsoft.com/office/powerpoint/2010/main" val="1642090335"/>
      </p:ext>
    </p:extLst>
  </p:cSld>
  <p:clrMapOvr>
    <a:masterClrMapping/>
  </p:clrMapOvr>
  <p:transition xmlns:p14="http://schemas.microsoft.com/office/powerpoint/2010/mai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47779" y="375189"/>
            <a:ext cx="3956706" cy="2967530"/>
          </a:xfrm>
          <a:prstGeom prst="rect">
            <a:avLst/>
          </a:prstGeom>
        </p:spPr>
      </p:pic>
      <p:pic>
        <p:nvPicPr>
          <p:cNvPr id="5" name="Picture 4"/>
          <p:cNvPicPr>
            <a:picLocks noChangeAspect="1"/>
          </p:cNvPicPr>
          <p:nvPr/>
        </p:nvPicPr>
        <p:blipFill>
          <a:blip r:embed="rId4"/>
          <a:stretch>
            <a:fillRect/>
          </a:stretch>
        </p:blipFill>
        <p:spPr>
          <a:xfrm>
            <a:off x="433023" y="375189"/>
            <a:ext cx="3896204" cy="6060726"/>
          </a:xfrm>
          <a:prstGeom prst="rect">
            <a:avLst/>
          </a:prstGeom>
        </p:spPr>
      </p:pic>
      <p:pic>
        <p:nvPicPr>
          <p:cNvPr id="6" name="Picture 5"/>
          <p:cNvPicPr>
            <a:picLocks noChangeAspect="1"/>
          </p:cNvPicPr>
          <p:nvPr/>
        </p:nvPicPr>
        <p:blipFill>
          <a:blip r:embed="rId5"/>
          <a:stretch>
            <a:fillRect/>
          </a:stretch>
        </p:blipFill>
        <p:spPr>
          <a:xfrm>
            <a:off x="4647779" y="3544744"/>
            <a:ext cx="3956706" cy="3093196"/>
          </a:xfrm>
          <a:prstGeom prst="rect">
            <a:avLst/>
          </a:prstGeom>
        </p:spPr>
      </p:pic>
    </p:spTree>
    <p:extLst>
      <p:ext uri="{BB962C8B-B14F-4D97-AF65-F5344CB8AC3E}">
        <p14:creationId xmlns:p14="http://schemas.microsoft.com/office/powerpoint/2010/main" val="123562723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Convergent Boundary </a:t>
            </a:r>
            <a:endParaRPr lang="en-US" dirty="0"/>
          </a:p>
        </p:txBody>
      </p:sp>
      <p:sp>
        <p:nvSpPr>
          <p:cNvPr id="3" name="Content Placeholder 2"/>
          <p:cNvSpPr>
            <a:spLocks noGrp="1"/>
          </p:cNvSpPr>
          <p:nvPr>
            <p:ph idx="1"/>
          </p:nvPr>
        </p:nvSpPr>
        <p:spPr>
          <a:xfrm>
            <a:off x="297256" y="2081049"/>
            <a:ext cx="8846744" cy="2945900"/>
          </a:xfrm>
        </p:spPr>
        <p:txBody>
          <a:bodyPr>
            <a:noAutofit/>
          </a:bodyPr>
          <a:lstStyle/>
          <a:p>
            <a:r>
              <a:rPr lang="en-US" sz="2800" dirty="0" smtClean="0"/>
              <a:t>When 2 plates move toward each other, one with a </a:t>
            </a:r>
            <a:r>
              <a:rPr lang="en-US" sz="2800" b="1" dirty="0" smtClean="0"/>
              <a:t>higher density</a:t>
            </a:r>
            <a:r>
              <a:rPr lang="en-US" sz="2800" dirty="0" smtClean="0"/>
              <a:t> will eventually be forced down into the mantle. </a:t>
            </a:r>
          </a:p>
          <a:p>
            <a:r>
              <a:rPr lang="en-US" sz="2800" dirty="0" smtClean="0"/>
              <a:t>Ocean plates have a higher density than continental plates. </a:t>
            </a:r>
          </a:p>
          <a:p>
            <a:r>
              <a:rPr lang="en-US" sz="2800" dirty="0" smtClean="0"/>
              <a:t>When a plate is forced under the plate this zone is called a </a:t>
            </a:r>
            <a:r>
              <a:rPr lang="en-US" sz="2800" b="1" dirty="0" err="1" smtClean="0"/>
              <a:t>subduction</a:t>
            </a:r>
            <a:r>
              <a:rPr lang="en-US" sz="2800" b="1" dirty="0" smtClean="0"/>
              <a:t> zone</a:t>
            </a:r>
            <a:r>
              <a:rPr lang="en-US" sz="2800" dirty="0" smtClean="0"/>
              <a:t>.</a:t>
            </a:r>
            <a:endParaRPr lang="en-US" sz="2800" dirty="0"/>
          </a:p>
        </p:txBody>
      </p:sp>
      <p:pic>
        <p:nvPicPr>
          <p:cNvPr id="5" name="Picture 4"/>
          <p:cNvPicPr>
            <a:picLocks noChangeAspect="1"/>
          </p:cNvPicPr>
          <p:nvPr/>
        </p:nvPicPr>
        <p:blipFill>
          <a:blip r:embed="rId2"/>
          <a:stretch>
            <a:fillRect/>
          </a:stretch>
        </p:blipFill>
        <p:spPr>
          <a:xfrm>
            <a:off x="5539254" y="0"/>
            <a:ext cx="3175000" cy="2120900"/>
          </a:xfrm>
          <a:prstGeom prst="rect">
            <a:avLst/>
          </a:prstGeom>
        </p:spPr>
      </p:pic>
    </p:spTree>
    <p:extLst>
      <p:ext uri="{BB962C8B-B14F-4D97-AF65-F5344CB8AC3E}">
        <p14:creationId xmlns:p14="http://schemas.microsoft.com/office/powerpoint/2010/main" val="180617790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types of convergent boundaries: </a:t>
            </a:r>
            <a:endParaRPr lang="en-US" dirty="0"/>
          </a:p>
        </p:txBody>
      </p:sp>
      <p:pic>
        <p:nvPicPr>
          <p:cNvPr id="4" name="Content Placeholder 3"/>
          <p:cNvPicPr>
            <a:picLocks noGrp="1" noChangeAspect="1"/>
          </p:cNvPicPr>
          <p:nvPr>
            <p:ph idx="1"/>
          </p:nvPr>
        </p:nvPicPr>
        <p:blipFill>
          <a:blip r:embed="rId3"/>
          <a:srcRect l="-20967" r="-20967"/>
          <a:stretch>
            <a:fillRect/>
          </a:stretch>
        </p:blipFill>
        <p:spPr>
          <a:xfrm>
            <a:off x="0" y="1675649"/>
            <a:ext cx="9144000" cy="4864455"/>
          </a:xfrm>
        </p:spPr>
      </p:pic>
    </p:spTree>
    <p:extLst>
      <p:ext uri="{BB962C8B-B14F-4D97-AF65-F5344CB8AC3E}">
        <p14:creationId xmlns:p14="http://schemas.microsoft.com/office/powerpoint/2010/main" val="230090310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the earth’s layers similar to an egg?</a:t>
            </a:r>
            <a:endParaRPr lang="en-US" dirty="0"/>
          </a:p>
        </p:txBody>
      </p:sp>
      <p:pic>
        <p:nvPicPr>
          <p:cNvPr id="4" name="Content Placeholder 3"/>
          <p:cNvPicPr>
            <a:picLocks noGrp="1" noChangeAspect="1"/>
          </p:cNvPicPr>
          <p:nvPr>
            <p:ph idx="1"/>
          </p:nvPr>
        </p:nvPicPr>
        <p:blipFill>
          <a:blip r:embed="rId3"/>
          <a:srcRect t="10185" b="10185"/>
          <a:stretch>
            <a:fillRect/>
          </a:stretch>
        </p:blipFill>
        <p:spPr/>
      </p:pic>
    </p:spTree>
    <p:extLst>
      <p:ext uri="{BB962C8B-B14F-4D97-AF65-F5344CB8AC3E}">
        <p14:creationId xmlns:p14="http://schemas.microsoft.com/office/powerpoint/2010/main" val="332653422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 Continent Convergence </a:t>
            </a:r>
            <a:endParaRPr lang="en-US" dirty="0"/>
          </a:p>
        </p:txBody>
      </p:sp>
      <p:sp>
        <p:nvSpPr>
          <p:cNvPr id="3" name="Content Placeholder 2"/>
          <p:cNvSpPr>
            <a:spLocks noGrp="1"/>
          </p:cNvSpPr>
          <p:nvPr>
            <p:ph idx="1"/>
          </p:nvPr>
        </p:nvSpPr>
        <p:spPr>
          <a:xfrm>
            <a:off x="347091" y="1949824"/>
            <a:ext cx="2868678" cy="4509534"/>
          </a:xfrm>
        </p:spPr>
        <p:txBody>
          <a:bodyPr>
            <a:normAutofit lnSpcReduction="10000"/>
          </a:bodyPr>
          <a:lstStyle/>
          <a:p>
            <a:r>
              <a:rPr lang="en-US" sz="2400" dirty="0" smtClean="0"/>
              <a:t>oceanic plate will </a:t>
            </a:r>
            <a:r>
              <a:rPr lang="en-US" sz="2400" dirty="0" err="1" smtClean="0"/>
              <a:t>subduct</a:t>
            </a:r>
            <a:r>
              <a:rPr lang="en-US" sz="2400" dirty="0" smtClean="0"/>
              <a:t> along the leading edge of the continental plate and create deep, </a:t>
            </a:r>
            <a:r>
              <a:rPr lang="en-US" sz="2400" b="1" dirty="0" smtClean="0"/>
              <a:t>ocean trenches</a:t>
            </a:r>
            <a:r>
              <a:rPr lang="en-US" sz="2400" dirty="0" smtClean="0"/>
              <a:t>.</a:t>
            </a:r>
          </a:p>
          <a:p>
            <a:r>
              <a:rPr lang="en-US" sz="2400" dirty="0" smtClean="0"/>
              <a:t>Built up pressure will create a chain of volcanoes on the continent: </a:t>
            </a:r>
            <a:r>
              <a:rPr lang="en-US" sz="2400" b="1" dirty="0" smtClean="0"/>
              <a:t>volcanic belt.</a:t>
            </a:r>
          </a:p>
        </p:txBody>
      </p:sp>
      <p:pic>
        <p:nvPicPr>
          <p:cNvPr id="4" name="Picture 3"/>
          <p:cNvPicPr>
            <a:picLocks noChangeAspect="1"/>
          </p:cNvPicPr>
          <p:nvPr/>
        </p:nvPicPr>
        <p:blipFill>
          <a:blip r:embed="rId2"/>
          <a:stretch>
            <a:fillRect/>
          </a:stretch>
        </p:blipFill>
        <p:spPr>
          <a:xfrm>
            <a:off x="3404932" y="1949823"/>
            <a:ext cx="5296562" cy="4509535"/>
          </a:xfrm>
          <a:prstGeom prst="rect">
            <a:avLst/>
          </a:prstGeom>
        </p:spPr>
      </p:pic>
    </p:spTree>
    <p:extLst>
      <p:ext uri="{BB962C8B-B14F-4D97-AF65-F5344CB8AC3E}">
        <p14:creationId xmlns:p14="http://schemas.microsoft.com/office/powerpoint/2010/main" val="375887735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3"/>
          <a:srcRect l="-2989" r="-2989"/>
          <a:stretch>
            <a:fillRect/>
          </a:stretch>
        </p:blipFill>
        <p:spPr>
          <a:xfrm>
            <a:off x="459396" y="594585"/>
            <a:ext cx="8161028" cy="5729640"/>
          </a:xfrm>
        </p:spPr>
      </p:pic>
    </p:spTree>
    <p:extLst>
      <p:ext uri="{BB962C8B-B14F-4D97-AF65-F5344CB8AC3E}">
        <p14:creationId xmlns:p14="http://schemas.microsoft.com/office/powerpoint/2010/main" val="282946372"/>
      </p:ext>
    </p:extLst>
  </p:cSld>
  <p:clrMapOvr>
    <a:masterClrMapping/>
  </p:clrMapOvr>
  <p:transition xmlns:p14="http://schemas.microsoft.com/office/powerpoint/2010/mai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3443" y="432426"/>
            <a:ext cx="8161028" cy="5891799"/>
          </a:xfrm>
          <a:prstGeom prst="rect">
            <a:avLst/>
          </a:prstGeom>
        </p:spPr>
      </p:pic>
    </p:spTree>
    <p:extLst>
      <p:ext uri="{BB962C8B-B14F-4D97-AF65-F5344CB8AC3E}">
        <p14:creationId xmlns:p14="http://schemas.microsoft.com/office/powerpoint/2010/main" val="142588383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 Ocean Convergence </a:t>
            </a:r>
            <a:endParaRPr lang="en-US" dirty="0"/>
          </a:p>
        </p:txBody>
      </p:sp>
      <p:sp>
        <p:nvSpPr>
          <p:cNvPr id="3" name="Content Placeholder 2"/>
          <p:cNvSpPr>
            <a:spLocks noGrp="1"/>
          </p:cNvSpPr>
          <p:nvPr>
            <p:ph idx="1"/>
          </p:nvPr>
        </p:nvSpPr>
        <p:spPr/>
        <p:txBody>
          <a:bodyPr>
            <a:normAutofit/>
          </a:bodyPr>
          <a:lstStyle/>
          <a:p>
            <a:r>
              <a:rPr lang="en-US" sz="2400" dirty="0" smtClean="0"/>
              <a:t>Two plates colliding that have roughly the same density. </a:t>
            </a:r>
          </a:p>
          <a:p>
            <a:r>
              <a:rPr lang="en-US" sz="2400" dirty="0" smtClean="0"/>
              <a:t>One will eventually descend into the mantle and excess material will form a string of volcanic islands known as</a:t>
            </a:r>
            <a:r>
              <a:rPr lang="en-US" sz="2400" b="1" dirty="0" smtClean="0"/>
              <a:t> island arcs.</a:t>
            </a:r>
            <a:endParaRPr lang="en-US" sz="2400" b="1" dirty="0"/>
          </a:p>
        </p:txBody>
      </p:sp>
      <p:pic>
        <p:nvPicPr>
          <p:cNvPr id="4" name="Picture 3"/>
          <p:cNvPicPr>
            <a:picLocks noChangeAspect="1"/>
          </p:cNvPicPr>
          <p:nvPr/>
        </p:nvPicPr>
        <p:blipFill>
          <a:blip r:embed="rId2"/>
          <a:stretch>
            <a:fillRect/>
          </a:stretch>
        </p:blipFill>
        <p:spPr>
          <a:xfrm>
            <a:off x="2875214" y="3645213"/>
            <a:ext cx="5676900" cy="2641600"/>
          </a:xfrm>
          <a:prstGeom prst="rect">
            <a:avLst/>
          </a:prstGeom>
        </p:spPr>
      </p:pic>
    </p:spTree>
    <p:extLst>
      <p:ext uri="{BB962C8B-B14F-4D97-AF65-F5344CB8AC3E}">
        <p14:creationId xmlns:p14="http://schemas.microsoft.com/office/powerpoint/2010/main" val="318773777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9397" y="297292"/>
            <a:ext cx="4729072" cy="6045007"/>
          </a:xfrm>
          <a:prstGeom prst="rect">
            <a:avLst/>
          </a:prstGeom>
        </p:spPr>
      </p:pic>
      <p:pic>
        <p:nvPicPr>
          <p:cNvPr id="2" name="Picture 1"/>
          <p:cNvPicPr>
            <a:picLocks noChangeAspect="1"/>
          </p:cNvPicPr>
          <p:nvPr/>
        </p:nvPicPr>
        <p:blipFill>
          <a:blip r:embed="rId4"/>
          <a:stretch>
            <a:fillRect/>
          </a:stretch>
        </p:blipFill>
        <p:spPr>
          <a:xfrm>
            <a:off x="3891351" y="513505"/>
            <a:ext cx="4864189" cy="5828794"/>
          </a:xfrm>
          <a:prstGeom prst="rect">
            <a:avLst/>
          </a:prstGeom>
        </p:spPr>
      </p:pic>
    </p:spTree>
    <p:extLst>
      <p:ext uri="{BB962C8B-B14F-4D97-AF65-F5344CB8AC3E}">
        <p14:creationId xmlns:p14="http://schemas.microsoft.com/office/powerpoint/2010/main" val="124063191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Continent to Continent Convergence </a:t>
            </a:r>
            <a:endParaRPr lang="en-US" dirty="0"/>
          </a:p>
        </p:txBody>
      </p:sp>
      <p:sp>
        <p:nvSpPr>
          <p:cNvPr id="6" name="Content Placeholder 5"/>
          <p:cNvSpPr>
            <a:spLocks noGrp="1"/>
          </p:cNvSpPr>
          <p:nvPr>
            <p:ph idx="1"/>
          </p:nvPr>
        </p:nvSpPr>
        <p:spPr/>
        <p:txBody>
          <a:bodyPr>
            <a:normAutofit/>
          </a:bodyPr>
          <a:lstStyle/>
          <a:p>
            <a:r>
              <a:rPr lang="en-US" sz="2400" dirty="0" smtClean="0"/>
              <a:t>Colliding plates </a:t>
            </a:r>
            <a:r>
              <a:rPr lang="en-US" sz="2400" dirty="0" smtClean="0"/>
              <a:t>have similar densities</a:t>
            </a:r>
            <a:r>
              <a:rPr lang="en-US" sz="2400" dirty="0" smtClean="0"/>
              <a:t>.</a:t>
            </a:r>
            <a:endParaRPr lang="en-US" sz="2400" dirty="0" smtClean="0"/>
          </a:p>
          <a:p>
            <a:r>
              <a:rPr lang="en-US" sz="2400" dirty="0" smtClean="0"/>
              <a:t>They buckle </a:t>
            </a:r>
            <a:r>
              <a:rPr lang="en-US" sz="2400" dirty="0" smtClean="0"/>
              <a:t>upward </a:t>
            </a:r>
            <a:r>
              <a:rPr lang="en-US" sz="2400" dirty="0" smtClean="0">
                <a:sym typeface="Wingdings"/>
              </a:rPr>
              <a:t></a:t>
            </a:r>
            <a:r>
              <a:rPr lang="en-US" sz="2400" b="1" dirty="0" smtClean="0">
                <a:sym typeface="Wingdings"/>
              </a:rPr>
              <a:t> compress</a:t>
            </a:r>
            <a:r>
              <a:rPr lang="en-US" sz="2400" b="1" dirty="0" smtClean="0"/>
              <a:t> </a:t>
            </a:r>
            <a:r>
              <a:rPr lang="en-US" sz="2400" dirty="0" smtClean="0"/>
              <a:t>to form </a:t>
            </a:r>
            <a:r>
              <a:rPr lang="en-US" sz="2400" b="1" dirty="0" smtClean="0"/>
              <a:t>fold mountains. </a:t>
            </a:r>
            <a:endParaRPr lang="en-US" sz="2400" b="1" dirty="0"/>
          </a:p>
          <a:p>
            <a:r>
              <a:rPr lang="en-US" sz="2400" b="1" dirty="0" smtClean="0"/>
              <a:t>Example: Himalayan Mountains </a:t>
            </a:r>
            <a:endParaRPr lang="en-US" sz="2400" b="1" dirty="0"/>
          </a:p>
        </p:txBody>
      </p:sp>
      <p:pic>
        <p:nvPicPr>
          <p:cNvPr id="7" name="Picture 6"/>
          <p:cNvPicPr>
            <a:picLocks noChangeAspect="1"/>
          </p:cNvPicPr>
          <p:nvPr/>
        </p:nvPicPr>
        <p:blipFill>
          <a:blip r:embed="rId2"/>
          <a:stretch>
            <a:fillRect/>
          </a:stretch>
        </p:blipFill>
        <p:spPr>
          <a:xfrm>
            <a:off x="3810281" y="4243176"/>
            <a:ext cx="4578069" cy="2243208"/>
          </a:xfrm>
          <a:prstGeom prst="rect">
            <a:avLst/>
          </a:prstGeom>
        </p:spPr>
      </p:pic>
    </p:spTree>
    <p:extLst>
      <p:ext uri="{BB962C8B-B14F-4D97-AF65-F5344CB8AC3E}">
        <p14:creationId xmlns:p14="http://schemas.microsoft.com/office/powerpoint/2010/main" val="154863131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Boundary </a:t>
            </a:r>
            <a:endParaRPr lang="en-US" dirty="0"/>
          </a:p>
        </p:txBody>
      </p:sp>
      <p:sp>
        <p:nvSpPr>
          <p:cNvPr id="3" name="Content Placeholder 2"/>
          <p:cNvSpPr>
            <a:spLocks noGrp="1"/>
          </p:cNvSpPr>
          <p:nvPr>
            <p:ph idx="1"/>
          </p:nvPr>
        </p:nvSpPr>
        <p:spPr>
          <a:xfrm>
            <a:off x="779463" y="1879940"/>
            <a:ext cx="7583488" cy="2336210"/>
          </a:xfrm>
        </p:spPr>
        <p:txBody>
          <a:bodyPr>
            <a:normAutofit/>
          </a:bodyPr>
          <a:lstStyle/>
          <a:p>
            <a:r>
              <a:rPr lang="en-US" sz="2400" dirty="0" smtClean="0"/>
              <a:t>When 2 plates slide horizontally past each other. </a:t>
            </a:r>
          </a:p>
          <a:p>
            <a:r>
              <a:rPr lang="en-US" sz="2400" dirty="0" smtClean="0"/>
              <a:t>Plates often get stuck </a:t>
            </a:r>
            <a:r>
              <a:rPr lang="en-US" sz="2400" dirty="0" smtClean="0">
                <a:sym typeface="Wingdings"/>
              </a:rPr>
              <a:t>pressure builds.</a:t>
            </a:r>
            <a:endParaRPr lang="en-US" sz="2400" dirty="0" smtClean="0">
              <a:sym typeface="Wingdings"/>
            </a:endParaRPr>
          </a:p>
          <a:p>
            <a:r>
              <a:rPr lang="en-US" sz="2400" dirty="0" smtClean="0">
                <a:sym typeface="Wingdings"/>
              </a:rPr>
              <a:t>One plate will jerk forward, releasing </a:t>
            </a:r>
            <a:r>
              <a:rPr lang="en-US" sz="2400" dirty="0" smtClean="0">
                <a:sym typeface="Wingdings"/>
              </a:rPr>
              <a:t>built </a:t>
            </a:r>
            <a:r>
              <a:rPr lang="en-US" sz="2400" dirty="0" smtClean="0">
                <a:sym typeface="Wingdings"/>
              </a:rPr>
              <a:t>up pressure  results in </a:t>
            </a:r>
            <a:r>
              <a:rPr lang="en-US" sz="2400" b="1" dirty="0" smtClean="0">
                <a:sym typeface="Wingdings"/>
              </a:rPr>
              <a:t>earthquakes. </a:t>
            </a:r>
            <a:endParaRPr lang="en-US" sz="2400" b="1" dirty="0" smtClean="0">
              <a:sym typeface="Wingdings"/>
            </a:endParaRPr>
          </a:p>
        </p:txBody>
      </p:sp>
      <p:pic>
        <p:nvPicPr>
          <p:cNvPr id="4" name="Picture 3"/>
          <p:cNvPicPr>
            <a:picLocks noChangeAspect="1"/>
          </p:cNvPicPr>
          <p:nvPr/>
        </p:nvPicPr>
        <p:blipFill>
          <a:blip r:embed="rId2"/>
          <a:stretch>
            <a:fillRect/>
          </a:stretch>
        </p:blipFill>
        <p:spPr>
          <a:xfrm>
            <a:off x="3783258" y="4216150"/>
            <a:ext cx="4891213" cy="2243208"/>
          </a:xfrm>
          <a:prstGeom prst="rect">
            <a:avLst/>
          </a:prstGeom>
        </p:spPr>
      </p:pic>
    </p:spTree>
    <p:extLst>
      <p:ext uri="{BB962C8B-B14F-4D97-AF65-F5344CB8AC3E}">
        <p14:creationId xmlns:p14="http://schemas.microsoft.com/office/powerpoint/2010/main" val="106425834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Andreas Fault </a:t>
            </a:r>
            <a:endParaRPr lang="en-US" dirty="0"/>
          </a:p>
        </p:txBody>
      </p:sp>
      <p:pic>
        <p:nvPicPr>
          <p:cNvPr id="4" name="Content Placeholder 3"/>
          <p:cNvPicPr>
            <a:picLocks noGrp="1" noChangeAspect="1"/>
          </p:cNvPicPr>
          <p:nvPr>
            <p:ph idx="1"/>
          </p:nvPr>
        </p:nvPicPr>
        <p:blipFill>
          <a:blip r:embed="rId3"/>
          <a:srcRect l="-29015" r="-29015"/>
          <a:stretch>
            <a:fillRect/>
          </a:stretch>
        </p:blipFill>
        <p:spPr>
          <a:xfrm>
            <a:off x="405349" y="1949823"/>
            <a:ext cx="7957602" cy="4482507"/>
          </a:xfrm>
        </p:spPr>
      </p:pic>
    </p:spTree>
    <p:extLst>
      <p:ext uri="{BB962C8B-B14F-4D97-AF65-F5344CB8AC3E}">
        <p14:creationId xmlns:p14="http://schemas.microsoft.com/office/powerpoint/2010/main" val="423390434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http://</a:t>
            </a:r>
            <a:r>
              <a:rPr lang="en-US" dirty="0" err="1"/>
              <a:t>www.youtube.com</a:t>
            </a:r>
            <a:r>
              <a:rPr lang="en-US" dirty="0"/>
              <a:t>/</a:t>
            </a:r>
            <a:r>
              <a:rPr lang="en-US" dirty="0" err="1"/>
              <a:t>watch?v</a:t>
            </a:r>
            <a:r>
              <a:rPr lang="en-US" dirty="0"/>
              <a:t>=4vCsPBZI2KE</a:t>
            </a:r>
            <a:endParaRPr lang="en-US" dirty="0"/>
          </a:p>
        </p:txBody>
      </p:sp>
    </p:spTree>
    <p:extLst>
      <p:ext uri="{BB962C8B-B14F-4D97-AF65-F5344CB8AC3E}">
        <p14:creationId xmlns:p14="http://schemas.microsoft.com/office/powerpoint/2010/main" val="104062071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l="-38453" r="-38453"/>
          <a:stretch>
            <a:fillRect/>
          </a:stretch>
        </p:blipFill>
        <p:spPr>
          <a:xfrm>
            <a:off x="-1162000" y="274638"/>
            <a:ext cx="10983864" cy="6357937"/>
          </a:xfrm>
        </p:spPr>
      </p:pic>
    </p:spTree>
    <p:extLst>
      <p:ext uri="{BB962C8B-B14F-4D97-AF65-F5344CB8AC3E}">
        <p14:creationId xmlns:p14="http://schemas.microsoft.com/office/powerpoint/2010/main" val="185983817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Centrosphere</a:t>
            </a:r>
            <a:endParaRPr lang="en-US" dirty="0"/>
          </a:p>
        </p:txBody>
      </p:sp>
      <p:sp>
        <p:nvSpPr>
          <p:cNvPr id="3" name="Content Placeholder 2"/>
          <p:cNvSpPr>
            <a:spLocks noGrp="1"/>
          </p:cNvSpPr>
          <p:nvPr>
            <p:ph idx="1"/>
          </p:nvPr>
        </p:nvSpPr>
        <p:spPr>
          <a:xfrm>
            <a:off x="324279" y="2108200"/>
            <a:ext cx="4905022" cy="4749800"/>
          </a:xfrm>
        </p:spPr>
        <p:txBody>
          <a:bodyPr>
            <a:normAutofit/>
          </a:bodyPr>
          <a:lstStyle/>
          <a:p>
            <a:r>
              <a:rPr lang="en-US" dirty="0" smtClean="0"/>
              <a:t>“</a:t>
            </a:r>
            <a:r>
              <a:rPr lang="en-US" sz="2400" dirty="0" smtClean="0"/>
              <a:t>core”: center of the earth</a:t>
            </a:r>
          </a:p>
          <a:p>
            <a:r>
              <a:rPr lang="en-US" sz="2400" dirty="0" smtClean="0"/>
              <a:t>Consists of: </a:t>
            </a:r>
            <a:r>
              <a:rPr lang="en-US" sz="2400" b="1" dirty="0" smtClean="0"/>
              <a:t>inner core and outer core </a:t>
            </a:r>
          </a:p>
          <a:p>
            <a:r>
              <a:rPr lang="en-US" sz="2400" dirty="0" smtClean="0"/>
              <a:t>Composed of: iron, nickel, and other heavy metals.</a:t>
            </a:r>
          </a:p>
          <a:p>
            <a:r>
              <a:rPr lang="en-US" sz="2400" dirty="0" smtClean="0"/>
              <a:t>Inner core is in a solid state because of</a:t>
            </a:r>
            <a:r>
              <a:rPr lang="en-US" sz="2400" b="1" dirty="0" smtClean="0"/>
              <a:t> </a:t>
            </a:r>
            <a:r>
              <a:rPr lang="en-US" sz="2400" b="1" i="0" dirty="0" smtClean="0">
                <a:latin typeface="Wingdings"/>
                <a:ea typeface="Wingdings"/>
                <a:cs typeface="Wingdings"/>
              </a:rPr>
              <a:t> </a:t>
            </a:r>
            <a:r>
              <a:rPr lang="en-US" sz="2400" b="1" i="0" dirty="0" smtClean="0">
                <a:ea typeface="Wingdings"/>
                <a:cs typeface="Wingdings"/>
              </a:rPr>
              <a:t>in pressure </a:t>
            </a:r>
            <a:r>
              <a:rPr lang="en-US" sz="2400" b="0" i="0" dirty="0" smtClean="0">
                <a:ea typeface="Wingdings"/>
                <a:cs typeface="Wingdings"/>
              </a:rPr>
              <a:t>. </a:t>
            </a:r>
            <a:r>
              <a:rPr lang="en-US" sz="2400" dirty="0" smtClean="0">
                <a:latin typeface="Wingdings"/>
                <a:ea typeface="Wingdings"/>
                <a:cs typeface="Wingdings"/>
              </a:rPr>
              <a:t> </a:t>
            </a:r>
            <a:endParaRPr lang="en-US" sz="2400" dirty="0"/>
          </a:p>
        </p:txBody>
      </p:sp>
      <p:pic>
        <p:nvPicPr>
          <p:cNvPr id="6" name="Picture 5"/>
          <p:cNvPicPr>
            <a:picLocks noChangeAspect="1"/>
          </p:cNvPicPr>
          <p:nvPr/>
        </p:nvPicPr>
        <p:blipFill>
          <a:blip r:embed="rId3"/>
          <a:stretch>
            <a:fillRect/>
          </a:stretch>
        </p:blipFill>
        <p:spPr>
          <a:xfrm>
            <a:off x="4905022" y="1417638"/>
            <a:ext cx="4238978" cy="5101695"/>
          </a:xfrm>
          <a:prstGeom prst="rect">
            <a:avLst/>
          </a:prstGeom>
        </p:spPr>
      </p:pic>
    </p:spTree>
    <p:extLst>
      <p:ext uri="{BB962C8B-B14F-4D97-AF65-F5344CB8AC3E}">
        <p14:creationId xmlns:p14="http://schemas.microsoft.com/office/powerpoint/2010/main" val="359444970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Mesosphere</a:t>
            </a:r>
            <a:endParaRPr lang="en-US" dirty="0"/>
          </a:p>
        </p:txBody>
      </p:sp>
      <p:sp>
        <p:nvSpPr>
          <p:cNvPr id="3" name="Content Placeholder 2"/>
          <p:cNvSpPr>
            <a:spLocks noGrp="1"/>
          </p:cNvSpPr>
          <p:nvPr>
            <p:ph idx="1"/>
          </p:nvPr>
        </p:nvSpPr>
        <p:spPr>
          <a:xfrm>
            <a:off x="231422" y="1704170"/>
            <a:ext cx="8229600" cy="1560689"/>
          </a:xfrm>
        </p:spPr>
        <p:txBody>
          <a:bodyPr>
            <a:noAutofit/>
          </a:bodyPr>
          <a:lstStyle/>
          <a:p>
            <a:r>
              <a:rPr lang="en-US" sz="2400" dirty="0" smtClean="0"/>
              <a:t>Known as the: </a:t>
            </a:r>
            <a:r>
              <a:rPr lang="en-US" sz="2400" b="1" dirty="0" smtClean="0"/>
              <a:t>mantle </a:t>
            </a:r>
          </a:p>
          <a:p>
            <a:r>
              <a:rPr lang="en-US" sz="2400" dirty="0" smtClean="0"/>
              <a:t>Between the core and the lithosphere </a:t>
            </a:r>
          </a:p>
          <a:p>
            <a:r>
              <a:rPr lang="en-US" sz="2400" dirty="0" smtClean="0"/>
              <a:t>Includes </a:t>
            </a:r>
            <a:r>
              <a:rPr lang="en-US" sz="2400" b="1" dirty="0" smtClean="0"/>
              <a:t>the asthenosphere: plastic layer or semi liquid of the upper mantle </a:t>
            </a:r>
            <a:endParaRPr lang="en-US" sz="2400" b="1" dirty="0"/>
          </a:p>
        </p:txBody>
      </p:sp>
      <p:pic>
        <p:nvPicPr>
          <p:cNvPr id="4" name="Picture 3"/>
          <p:cNvPicPr>
            <a:picLocks noChangeAspect="1"/>
          </p:cNvPicPr>
          <p:nvPr/>
        </p:nvPicPr>
        <p:blipFill>
          <a:blip r:embed="rId3"/>
          <a:stretch>
            <a:fillRect/>
          </a:stretch>
        </p:blipFill>
        <p:spPr>
          <a:xfrm>
            <a:off x="3118279" y="3486432"/>
            <a:ext cx="6349999" cy="3701944"/>
          </a:xfrm>
          <a:prstGeom prst="rect">
            <a:avLst/>
          </a:prstGeom>
        </p:spPr>
      </p:pic>
    </p:spTree>
    <p:extLst>
      <p:ext uri="{BB962C8B-B14F-4D97-AF65-F5344CB8AC3E}">
        <p14:creationId xmlns:p14="http://schemas.microsoft.com/office/powerpoint/2010/main" val="145628551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Lithosphere </a:t>
            </a:r>
            <a:endParaRPr lang="en-US" dirty="0"/>
          </a:p>
        </p:txBody>
      </p:sp>
      <p:sp>
        <p:nvSpPr>
          <p:cNvPr id="3" name="Content Placeholder 2"/>
          <p:cNvSpPr>
            <a:spLocks noGrp="1"/>
          </p:cNvSpPr>
          <p:nvPr>
            <p:ph sz="half" idx="1"/>
          </p:nvPr>
        </p:nvSpPr>
        <p:spPr>
          <a:xfrm>
            <a:off x="482205" y="1981201"/>
            <a:ext cx="3657600" cy="3975100"/>
          </a:xfrm>
        </p:spPr>
        <p:txBody>
          <a:bodyPr>
            <a:normAutofit lnSpcReduction="10000"/>
          </a:bodyPr>
          <a:lstStyle/>
          <a:p>
            <a:r>
              <a:rPr lang="en-US" sz="2800" dirty="0" smtClean="0"/>
              <a:t>Outer layer that surrounds the earth. </a:t>
            </a:r>
          </a:p>
          <a:p>
            <a:r>
              <a:rPr lang="en-US" sz="2800" dirty="0" smtClean="0"/>
              <a:t>Brittle – can be cracked, warped, and subject to erosion. </a:t>
            </a:r>
          </a:p>
          <a:p>
            <a:r>
              <a:rPr lang="en-US" sz="2800" dirty="0" smtClean="0"/>
              <a:t>Includes the crust: oceanic and continental </a:t>
            </a:r>
          </a:p>
          <a:p>
            <a:endParaRPr lang="en-US" dirty="0"/>
          </a:p>
        </p:txBody>
      </p:sp>
      <p:pic>
        <p:nvPicPr>
          <p:cNvPr id="5" name="Content Placeholder 4"/>
          <p:cNvPicPr>
            <a:picLocks noGrp="1" noChangeAspect="1"/>
          </p:cNvPicPr>
          <p:nvPr>
            <p:ph sz="half" idx="2"/>
          </p:nvPr>
        </p:nvPicPr>
        <p:blipFill>
          <a:blip r:embed="rId2"/>
          <a:srcRect t="-40217" b="-40217"/>
          <a:stretch>
            <a:fillRect/>
          </a:stretch>
        </p:blipFill>
        <p:spPr>
          <a:xfrm>
            <a:off x="4139805" y="972958"/>
            <a:ext cx="4642758" cy="5885042"/>
          </a:xfrm>
        </p:spPr>
      </p:pic>
    </p:spTree>
    <p:extLst>
      <p:ext uri="{BB962C8B-B14F-4D97-AF65-F5344CB8AC3E}">
        <p14:creationId xmlns:p14="http://schemas.microsoft.com/office/powerpoint/2010/main" val="117425531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Drift </a:t>
            </a:r>
            <a:endParaRPr lang="en-US" dirty="0"/>
          </a:p>
        </p:txBody>
      </p:sp>
      <p:sp>
        <p:nvSpPr>
          <p:cNvPr id="3" name="Content Placeholder 2"/>
          <p:cNvSpPr>
            <a:spLocks noGrp="1"/>
          </p:cNvSpPr>
          <p:nvPr>
            <p:ph idx="1"/>
          </p:nvPr>
        </p:nvSpPr>
        <p:spPr>
          <a:xfrm>
            <a:off x="457200" y="1756728"/>
            <a:ext cx="4097867" cy="2175509"/>
          </a:xfrm>
        </p:spPr>
        <p:txBody>
          <a:bodyPr>
            <a:normAutofit/>
          </a:bodyPr>
          <a:lstStyle/>
          <a:p>
            <a:r>
              <a:rPr lang="en-US" sz="2400" dirty="0" smtClean="0"/>
              <a:t>Alfred Wegener , came up with the idea that continents were a part of a super continent called </a:t>
            </a:r>
            <a:r>
              <a:rPr lang="en-US" sz="2400" b="1" dirty="0" smtClean="0"/>
              <a:t>Pangaea</a:t>
            </a:r>
            <a:r>
              <a:rPr lang="en-US" sz="2400" dirty="0" smtClean="0"/>
              <a:t>. </a:t>
            </a:r>
            <a:endParaRPr lang="en-US" sz="2400" dirty="0"/>
          </a:p>
        </p:txBody>
      </p:sp>
      <p:pic>
        <p:nvPicPr>
          <p:cNvPr id="4" name="Picture 3"/>
          <p:cNvPicPr>
            <a:picLocks noChangeAspect="1"/>
          </p:cNvPicPr>
          <p:nvPr/>
        </p:nvPicPr>
        <p:blipFill>
          <a:blip r:embed="rId3"/>
          <a:stretch>
            <a:fillRect/>
          </a:stretch>
        </p:blipFill>
        <p:spPr>
          <a:xfrm>
            <a:off x="1036973" y="3932238"/>
            <a:ext cx="3196361" cy="2838712"/>
          </a:xfrm>
          <a:prstGeom prst="rect">
            <a:avLst/>
          </a:prstGeom>
        </p:spPr>
      </p:pic>
      <p:pic>
        <p:nvPicPr>
          <p:cNvPr id="5" name="Picture 4"/>
          <p:cNvPicPr>
            <a:picLocks noChangeAspect="1"/>
          </p:cNvPicPr>
          <p:nvPr/>
        </p:nvPicPr>
        <p:blipFill>
          <a:blip r:embed="rId4"/>
          <a:stretch>
            <a:fillRect/>
          </a:stretch>
        </p:blipFill>
        <p:spPr>
          <a:xfrm>
            <a:off x="4555067" y="2197100"/>
            <a:ext cx="4121150" cy="3127140"/>
          </a:xfrm>
          <a:prstGeom prst="rect">
            <a:avLst/>
          </a:prstGeom>
        </p:spPr>
      </p:pic>
    </p:spTree>
    <p:extLst>
      <p:ext uri="{BB962C8B-B14F-4D97-AF65-F5344CB8AC3E}">
        <p14:creationId xmlns:p14="http://schemas.microsoft.com/office/powerpoint/2010/main" val="166999223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in support of continental drift:</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sz="2800" b="1" dirty="0" smtClean="0"/>
              <a:t>Coastline fit: </a:t>
            </a:r>
            <a:r>
              <a:rPr lang="en-US" sz="2800" dirty="0" smtClean="0"/>
              <a:t>continents fit together like a puzzle.</a:t>
            </a:r>
          </a:p>
          <a:p>
            <a:pPr marL="0" indent="0">
              <a:buNone/>
            </a:pPr>
            <a:endParaRPr lang="en-US" sz="2800" dirty="0" smtClean="0"/>
          </a:p>
          <a:p>
            <a:pPr marL="514350" indent="-514350">
              <a:buAutoNum type="arabicPeriod"/>
            </a:pPr>
            <a:r>
              <a:rPr lang="en-US" sz="2800" b="1" dirty="0" smtClean="0"/>
              <a:t>Geologic fit: </a:t>
            </a:r>
            <a:r>
              <a:rPr lang="en-US" sz="2800" dirty="0" smtClean="0"/>
              <a:t>landforms and age of rock the same along South America and Africa.</a:t>
            </a:r>
          </a:p>
        </p:txBody>
      </p:sp>
    </p:spTree>
    <p:extLst>
      <p:ext uri="{BB962C8B-B14F-4D97-AF65-F5344CB8AC3E}">
        <p14:creationId xmlns:p14="http://schemas.microsoft.com/office/powerpoint/2010/main" val="19745250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43209" y="2026995"/>
            <a:ext cx="3623314" cy="4417858"/>
          </a:xfrm>
        </p:spPr>
        <p:txBody>
          <a:bodyPr/>
          <a:lstStyle/>
          <a:p>
            <a:pPr marL="0" indent="0">
              <a:buNone/>
            </a:pPr>
            <a:r>
              <a:rPr lang="en-US" sz="2800" dirty="0" smtClean="0"/>
              <a:t>3. </a:t>
            </a:r>
            <a:r>
              <a:rPr lang="en-US" sz="2800" b="1" dirty="0" smtClean="0"/>
              <a:t>Paleoclimatology</a:t>
            </a:r>
            <a:r>
              <a:rPr lang="en-US" sz="2800" b="1" dirty="0"/>
              <a:t>: </a:t>
            </a:r>
            <a:r>
              <a:rPr lang="en-US" sz="2800" dirty="0"/>
              <a:t>studying past climates of </a:t>
            </a:r>
            <a:r>
              <a:rPr lang="en-US" sz="2800" dirty="0" smtClean="0"/>
              <a:t>regions.</a:t>
            </a:r>
          </a:p>
          <a:p>
            <a:pPr marL="0" indent="0">
              <a:buNone/>
            </a:pPr>
            <a:endParaRPr lang="en-US" sz="2800" dirty="0"/>
          </a:p>
          <a:p>
            <a:pPr marL="0" indent="0">
              <a:buNone/>
            </a:pPr>
            <a:r>
              <a:rPr lang="en-US" sz="2800" dirty="0" smtClean="0"/>
              <a:t>4. </a:t>
            </a:r>
            <a:r>
              <a:rPr lang="en-US" sz="2800" b="1" dirty="0" smtClean="0"/>
              <a:t>Fossil </a:t>
            </a:r>
            <a:r>
              <a:rPr lang="en-US" sz="2800" b="1" dirty="0"/>
              <a:t>correlation: </a:t>
            </a:r>
            <a:r>
              <a:rPr lang="en-US" sz="2800" dirty="0"/>
              <a:t>fossils found on different continents that are uniform. </a:t>
            </a:r>
          </a:p>
          <a:p>
            <a:endParaRPr lang="en-US" dirty="0"/>
          </a:p>
        </p:txBody>
      </p:sp>
      <p:pic>
        <p:nvPicPr>
          <p:cNvPr id="4" name="Picture 3"/>
          <p:cNvPicPr>
            <a:picLocks noChangeAspect="1"/>
          </p:cNvPicPr>
          <p:nvPr/>
        </p:nvPicPr>
        <p:blipFill>
          <a:blip r:embed="rId2"/>
          <a:stretch>
            <a:fillRect/>
          </a:stretch>
        </p:blipFill>
        <p:spPr>
          <a:xfrm>
            <a:off x="4080514" y="486479"/>
            <a:ext cx="5063486" cy="6371521"/>
          </a:xfrm>
          <a:prstGeom prst="rect">
            <a:avLst/>
          </a:prstGeom>
        </p:spPr>
      </p:pic>
    </p:spTree>
    <p:extLst>
      <p:ext uri="{BB962C8B-B14F-4D97-AF65-F5344CB8AC3E}">
        <p14:creationId xmlns:p14="http://schemas.microsoft.com/office/powerpoint/2010/main" val="33733145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1415</TotalTime>
  <Words>1096</Words>
  <Application>Microsoft Macintosh PowerPoint</Application>
  <PresentationFormat>On-screen Show (4:3)</PresentationFormat>
  <Paragraphs>91</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Pixel</vt:lpstr>
      <vt:lpstr>Earth’s Structure </vt:lpstr>
      <vt:lpstr>How are the earth’s layers similar to an egg?</vt:lpstr>
      <vt:lpstr>PowerPoint Presentation</vt:lpstr>
      <vt:lpstr>Centrosphere</vt:lpstr>
      <vt:lpstr>Mesosphere</vt:lpstr>
      <vt:lpstr>Lithosphere </vt:lpstr>
      <vt:lpstr>Continental Drift </vt:lpstr>
      <vt:lpstr>Evidence in support of continental drift:</vt:lpstr>
      <vt:lpstr>PowerPoint Presentation</vt:lpstr>
      <vt:lpstr>Plate Tectonics </vt:lpstr>
      <vt:lpstr>Types of Plate Movement </vt:lpstr>
      <vt:lpstr>PowerPoint Presentation</vt:lpstr>
      <vt:lpstr>Divergent Boundary</vt:lpstr>
      <vt:lpstr>Divergent Boundary </vt:lpstr>
      <vt:lpstr>Divergent Boundary </vt:lpstr>
      <vt:lpstr>PowerPoint Presentation</vt:lpstr>
      <vt:lpstr>PowerPoint Presentation</vt:lpstr>
      <vt:lpstr>Convergent Boundary </vt:lpstr>
      <vt:lpstr>Three types of convergent boundaries: </vt:lpstr>
      <vt:lpstr>Ocean – Continent Convergence </vt:lpstr>
      <vt:lpstr>PowerPoint Presentation</vt:lpstr>
      <vt:lpstr>PowerPoint Presentation</vt:lpstr>
      <vt:lpstr>Ocean – Ocean Convergence </vt:lpstr>
      <vt:lpstr>PowerPoint Presentation</vt:lpstr>
      <vt:lpstr>Continent to Continent Convergence </vt:lpstr>
      <vt:lpstr>Transform Boundary </vt:lpstr>
      <vt:lpstr>San Andreas Fault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Earth’s Structure </dc:title>
  <dc:creator>User</dc:creator>
  <cp:lastModifiedBy>User</cp:lastModifiedBy>
  <cp:revision>28</cp:revision>
  <dcterms:created xsi:type="dcterms:W3CDTF">2014-10-15T23:44:19Z</dcterms:created>
  <dcterms:modified xsi:type="dcterms:W3CDTF">2014-10-20T01:44:08Z</dcterms:modified>
</cp:coreProperties>
</file>