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6" r:id="rId2"/>
    <p:sldId id="260" r:id="rId3"/>
    <p:sldId id="262" r:id="rId4"/>
    <p:sldId id="257" r:id="rId5"/>
    <p:sldId id="263" r:id="rId6"/>
    <p:sldId id="264" r:id="rId7"/>
    <p:sldId id="261" r:id="rId8"/>
    <p:sldId id="258" r:id="rId9"/>
    <p:sldId id="270" r:id="rId10"/>
    <p:sldId id="259" r:id="rId11"/>
    <p:sldId id="267" r:id="rId12"/>
    <p:sldId id="268" r:id="rId13"/>
    <p:sldId id="269" r:id="rId14"/>
    <p:sldId id="27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8" autoAdjust="0"/>
    <p:restoredTop sz="94681" autoAdjust="0"/>
  </p:normalViewPr>
  <p:slideViewPr>
    <p:cSldViewPr snapToGrid="0" snapToObjects="1">
      <p:cViewPr varScale="1">
        <p:scale>
          <a:sx n="61" d="100"/>
          <a:sy n="61" d="100"/>
        </p:scale>
        <p:origin x="-170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A0AFDC-F98B-ED4A-840B-628BA085BBA4}" type="datetimeFigureOut">
              <a:rPr lang="en-US" smtClean="0"/>
              <a:t>15-11-12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B095D7-0EB2-2B49-9E47-823EEDBE7570}" type="slidenum">
              <a:rPr lang="en-US" smtClean="0"/>
              <a:t>‹#›</a:t>
            </a:fld>
            <a:endParaRPr lang="en-US"/>
          </a:p>
        </p:txBody>
      </p:sp>
    </p:spTree>
    <p:extLst>
      <p:ext uri="{BB962C8B-B14F-4D97-AF65-F5344CB8AC3E}">
        <p14:creationId xmlns:p14="http://schemas.microsoft.com/office/powerpoint/2010/main" val="13594371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dirty="0" smtClean="0"/>
              <a:t>Rivers are dominated by erosion as turbulent water allows little deposition to occur. Freeze thaw action:</a:t>
            </a:r>
            <a:r>
              <a:rPr lang="en-CA" baseline="0" dirty="0" smtClean="0"/>
              <a:t> rocks will loosen and get carried downstream. </a:t>
            </a:r>
            <a:endParaRPr lang="en-CA"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https://</a:t>
            </a:r>
            <a:r>
              <a:rPr lang="en-US" dirty="0" err="1" smtClean="0"/>
              <a:t>www.youtube.com</a:t>
            </a:r>
            <a:r>
              <a:rPr lang="en-US" dirty="0" smtClean="0"/>
              <a:t>/</a:t>
            </a:r>
            <a:r>
              <a:rPr lang="en-US" dirty="0" err="1" smtClean="0"/>
              <a:t>watch?v</a:t>
            </a:r>
            <a:r>
              <a:rPr lang="en-US" dirty="0" smtClean="0"/>
              <a:t>=FIn0UoeDyVg</a:t>
            </a:r>
          </a:p>
          <a:p>
            <a:endParaRPr lang="en-US" dirty="0"/>
          </a:p>
        </p:txBody>
      </p:sp>
      <p:sp>
        <p:nvSpPr>
          <p:cNvPr id="4" name="Slide Number Placeholder 3"/>
          <p:cNvSpPr>
            <a:spLocks noGrp="1"/>
          </p:cNvSpPr>
          <p:nvPr>
            <p:ph type="sldNum" sz="quarter" idx="10"/>
          </p:nvPr>
        </p:nvSpPr>
        <p:spPr/>
        <p:txBody>
          <a:bodyPr/>
          <a:lstStyle/>
          <a:p>
            <a:fld id="{5B5A7EFC-7362-A344-8C2E-65F3CDC4FBA1}" type="slidenum">
              <a:rPr lang="en-US" smtClean="0"/>
              <a:t>4</a:t>
            </a:fld>
            <a:endParaRPr lang="en-US"/>
          </a:p>
        </p:txBody>
      </p:sp>
    </p:spTree>
    <p:extLst>
      <p:ext uri="{BB962C8B-B14F-4D97-AF65-F5344CB8AC3E}">
        <p14:creationId xmlns:p14="http://schemas.microsoft.com/office/powerpoint/2010/main" val="3214601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Rapids are areas along the rivers course where water becomes more turbulent,</a:t>
            </a:r>
            <a:r>
              <a:rPr lang="en-US" baseline="0" dirty="0" smtClean="0"/>
              <a:t> </a:t>
            </a:r>
            <a:r>
              <a:rPr lang="en-US" dirty="0" smtClean="0"/>
              <a:t>often creating white water which rafters love.  It is caused by increase in gradient along the rivers gradient or where the river flows over alternating bands of harder and softer rocks. </a:t>
            </a:r>
            <a:endParaRPr lang="en-US" dirty="0"/>
          </a:p>
        </p:txBody>
      </p:sp>
      <p:sp>
        <p:nvSpPr>
          <p:cNvPr id="4" name="Slide Number Placeholder 3"/>
          <p:cNvSpPr>
            <a:spLocks noGrp="1"/>
          </p:cNvSpPr>
          <p:nvPr>
            <p:ph type="sldNum" sz="quarter" idx="10"/>
          </p:nvPr>
        </p:nvSpPr>
        <p:spPr/>
        <p:txBody>
          <a:bodyPr/>
          <a:lstStyle/>
          <a:p>
            <a:fld id="{6AB095D7-0EB2-2B49-9E47-823EEDBE7570}" type="slidenum">
              <a:rPr lang="en-US" smtClean="0"/>
              <a:t>5</a:t>
            </a:fld>
            <a:endParaRPr lang="en-US"/>
          </a:p>
        </p:txBody>
      </p:sp>
    </p:spTree>
    <p:extLst>
      <p:ext uri="{BB962C8B-B14F-4D97-AF65-F5344CB8AC3E}">
        <p14:creationId xmlns:p14="http://schemas.microsoft.com/office/powerpoint/2010/main" val="3656465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River water swirls around rocks along river bed, rocks get swept in small depression</a:t>
            </a:r>
            <a:r>
              <a:rPr lang="en-US" baseline="0" dirty="0" smtClean="0"/>
              <a:t>s and abrade the hollow </a:t>
            </a:r>
            <a:r>
              <a:rPr lang="en-US" baseline="0" dirty="0" smtClean="0">
                <a:sym typeface="Wingdings"/>
              </a:rPr>
              <a:t> process continues and creates a </a:t>
            </a:r>
            <a:r>
              <a:rPr lang="en-US" baseline="0" dirty="0" err="1" smtClean="0">
                <a:sym typeface="Wingdings"/>
              </a:rPr>
              <a:t>pothotle</a:t>
            </a:r>
            <a:r>
              <a:rPr lang="en-US" baseline="0" dirty="0" smtClean="0">
                <a:sym typeface="Wingdings"/>
              </a:rPr>
              <a:t>.</a:t>
            </a:r>
            <a:endParaRPr lang="en-US" dirty="0"/>
          </a:p>
        </p:txBody>
      </p:sp>
      <p:sp>
        <p:nvSpPr>
          <p:cNvPr id="4" name="Slide Number Placeholder 3"/>
          <p:cNvSpPr>
            <a:spLocks noGrp="1"/>
          </p:cNvSpPr>
          <p:nvPr>
            <p:ph type="sldNum" sz="quarter" idx="10"/>
          </p:nvPr>
        </p:nvSpPr>
        <p:spPr/>
        <p:txBody>
          <a:bodyPr/>
          <a:lstStyle/>
          <a:p>
            <a:fld id="{6AB095D7-0EB2-2B49-9E47-823EEDBE7570}" type="slidenum">
              <a:rPr lang="en-US" smtClean="0"/>
              <a:t>6</a:t>
            </a:fld>
            <a:endParaRPr lang="en-US"/>
          </a:p>
        </p:txBody>
      </p:sp>
    </p:spTree>
    <p:extLst>
      <p:ext uri="{BB962C8B-B14F-4D97-AF65-F5344CB8AC3E}">
        <p14:creationId xmlns:p14="http://schemas.microsoft.com/office/powerpoint/2010/main" val="3209803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river flows over bands of softer and harder rocks.</a:t>
            </a:r>
            <a:r>
              <a:rPr lang="en-US" baseline="0" dirty="0" smtClean="0"/>
              <a:t> </a:t>
            </a:r>
            <a:r>
              <a:rPr lang="en-US" dirty="0" smtClean="0"/>
              <a:t>Softer rock is more quickly eroded.</a:t>
            </a:r>
            <a:r>
              <a:rPr lang="en-US" baseline="0" dirty="0" smtClean="0"/>
              <a:t> </a:t>
            </a:r>
            <a:r>
              <a:rPr lang="en-US" dirty="0" smtClean="0"/>
              <a:t>The river undercuts the harder rock leaving an overhang. The river forms a plunge pool below the waterfall.</a:t>
            </a:r>
            <a:r>
              <a:rPr lang="en-US" baseline="0" dirty="0" smtClean="0"/>
              <a:t> </a:t>
            </a:r>
            <a:r>
              <a:rPr lang="en-US" dirty="0" smtClean="0"/>
              <a:t>Overhanging rock is unsupported and falls into the plunge pool.</a:t>
            </a:r>
            <a:r>
              <a:rPr lang="en-US" baseline="0" dirty="0" smtClean="0"/>
              <a:t> </a:t>
            </a:r>
            <a:r>
              <a:rPr lang="en-US" dirty="0" smtClean="0"/>
              <a:t>The waterfall is moved upstream.</a:t>
            </a:r>
            <a:r>
              <a:rPr lang="en-US" baseline="0" dirty="0" smtClean="0"/>
              <a:t> </a:t>
            </a:r>
            <a:r>
              <a:rPr lang="en-US" dirty="0" smtClean="0"/>
              <a:t>This process continues and a gorge is cut back into the hillside.</a:t>
            </a:r>
            <a:endParaRPr lang="en-US" dirty="0"/>
          </a:p>
        </p:txBody>
      </p:sp>
      <p:sp>
        <p:nvSpPr>
          <p:cNvPr id="4" name="Slide Number Placeholder 3"/>
          <p:cNvSpPr>
            <a:spLocks noGrp="1"/>
          </p:cNvSpPr>
          <p:nvPr>
            <p:ph type="sldNum" sz="quarter" idx="10"/>
          </p:nvPr>
        </p:nvSpPr>
        <p:spPr/>
        <p:txBody>
          <a:bodyPr/>
          <a:lstStyle/>
          <a:p>
            <a:fld id="{6AB095D7-0EB2-2B49-9E47-823EEDBE7570}" type="slidenum">
              <a:rPr lang="en-US" smtClean="0"/>
              <a:t>7</a:t>
            </a:fld>
            <a:endParaRPr lang="en-US"/>
          </a:p>
        </p:txBody>
      </p:sp>
    </p:spTree>
    <p:extLst>
      <p:ext uri="{BB962C8B-B14F-4D97-AF65-F5344CB8AC3E}">
        <p14:creationId xmlns:p14="http://schemas.microsoft.com/office/powerpoint/2010/main" val="1702440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dirty="0" smtClean="0"/>
              <a:t>Definite </a:t>
            </a:r>
            <a:r>
              <a:rPr lang="en-CA" dirty="0" smtClean="0"/>
              <a:t>drainage pattern evident in watershed. Speed of river</a:t>
            </a:r>
            <a:r>
              <a:rPr lang="en-CA" baseline="0" dirty="0" smtClean="0"/>
              <a:t> slows and can be used as a transportation route</a:t>
            </a:r>
            <a:endParaRPr lang="en-CA"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CA" dirty="0" smtClean="0"/>
          </a:p>
          <a:p>
            <a:endParaRPr lang="en-US" dirty="0"/>
          </a:p>
        </p:txBody>
      </p:sp>
      <p:sp>
        <p:nvSpPr>
          <p:cNvPr id="4" name="Slide Number Placeholder 3"/>
          <p:cNvSpPr>
            <a:spLocks noGrp="1"/>
          </p:cNvSpPr>
          <p:nvPr>
            <p:ph type="sldNum" sz="quarter" idx="10"/>
          </p:nvPr>
        </p:nvSpPr>
        <p:spPr/>
        <p:txBody>
          <a:bodyPr/>
          <a:lstStyle/>
          <a:p>
            <a:fld id="{5B5A7EFC-7362-A344-8C2E-65F3CDC4FBA1}" type="slidenum">
              <a:rPr lang="en-US" smtClean="0"/>
              <a:t>8</a:t>
            </a:fld>
            <a:endParaRPr lang="en-US"/>
          </a:p>
        </p:txBody>
      </p:sp>
    </p:spTree>
    <p:extLst>
      <p:ext uri="{BB962C8B-B14F-4D97-AF65-F5344CB8AC3E}">
        <p14:creationId xmlns:p14="http://schemas.microsoft.com/office/powerpoint/2010/main" val="4269455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River</a:t>
            </a:r>
            <a:r>
              <a:rPr lang="en-US" baseline="0" dirty="0" smtClean="0"/>
              <a:t> slows, lateral erosion begins to take place and river starts to wind. </a:t>
            </a:r>
            <a:endParaRPr lang="en-US" dirty="0" smtClean="0"/>
          </a:p>
          <a:p>
            <a:endParaRPr lang="en-US" dirty="0"/>
          </a:p>
        </p:txBody>
      </p:sp>
      <p:sp>
        <p:nvSpPr>
          <p:cNvPr id="4" name="Slide Number Placeholder 3"/>
          <p:cNvSpPr>
            <a:spLocks noGrp="1"/>
          </p:cNvSpPr>
          <p:nvPr>
            <p:ph type="sldNum" sz="quarter" idx="10"/>
          </p:nvPr>
        </p:nvSpPr>
        <p:spPr/>
        <p:txBody>
          <a:bodyPr/>
          <a:lstStyle/>
          <a:p>
            <a:fld id="{6AB095D7-0EB2-2B49-9E47-823EEDBE7570}" type="slidenum">
              <a:rPr lang="en-US" smtClean="0"/>
              <a:t>9</a:t>
            </a:fld>
            <a:endParaRPr lang="en-US"/>
          </a:p>
        </p:txBody>
      </p:sp>
    </p:spTree>
    <p:extLst>
      <p:ext uri="{BB962C8B-B14F-4D97-AF65-F5344CB8AC3E}">
        <p14:creationId xmlns:p14="http://schemas.microsoft.com/office/powerpoint/2010/main" val="1881275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dirty="0" smtClean="0"/>
              <a:t>River delta is well developed and can continue to grow each year as sediment is flushed down from the highland regions. Alluvium: deposits by a river. </a:t>
            </a:r>
          </a:p>
        </p:txBody>
      </p:sp>
      <p:sp>
        <p:nvSpPr>
          <p:cNvPr id="4" name="Slide Number Placeholder 3"/>
          <p:cNvSpPr>
            <a:spLocks noGrp="1"/>
          </p:cNvSpPr>
          <p:nvPr>
            <p:ph type="sldNum" sz="quarter" idx="10"/>
          </p:nvPr>
        </p:nvSpPr>
        <p:spPr/>
        <p:txBody>
          <a:bodyPr/>
          <a:lstStyle/>
          <a:p>
            <a:fld id="{5B5A7EFC-7362-A344-8C2E-65F3CDC4FBA1}" type="slidenum">
              <a:rPr lang="en-US" smtClean="0"/>
              <a:t>10</a:t>
            </a:fld>
            <a:endParaRPr lang="en-US"/>
          </a:p>
        </p:txBody>
      </p:sp>
    </p:spTree>
    <p:extLst>
      <p:ext uri="{BB962C8B-B14F-4D97-AF65-F5344CB8AC3E}">
        <p14:creationId xmlns:p14="http://schemas.microsoft.com/office/powerpoint/2010/main" val="1589298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dirty="0" smtClean="0"/>
              <a:t>develop along river banks as materials get deposited by flooding. </a:t>
            </a:r>
          </a:p>
          <a:p>
            <a:endParaRPr lang="en-US" dirty="0"/>
          </a:p>
        </p:txBody>
      </p:sp>
      <p:sp>
        <p:nvSpPr>
          <p:cNvPr id="4" name="Slide Number Placeholder 3"/>
          <p:cNvSpPr>
            <a:spLocks noGrp="1"/>
          </p:cNvSpPr>
          <p:nvPr>
            <p:ph type="sldNum" sz="quarter" idx="10"/>
          </p:nvPr>
        </p:nvSpPr>
        <p:spPr/>
        <p:txBody>
          <a:bodyPr/>
          <a:lstStyle/>
          <a:p>
            <a:fld id="{6AB095D7-0EB2-2B49-9E47-823EEDBE7570}" type="slidenum">
              <a:rPr lang="en-US" smtClean="0"/>
              <a:t>11</a:t>
            </a:fld>
            <a:endParaRPr lang="en-US"/>
          </a:p>
        </p:txBody>
      </p:sp>
    </p:spTree>
    <p:extLst>
      <p:ext uri="{BB962C8B-B14F-4D97-AF65-F5344CB8AC3E}">
        <p14:creationId xmlns:p14="http://schemas.microsoft.com/office/powerpoint/2010/main" val="1193332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CA"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AC4D50AA-618E-2E4E-A870-397EBB6F8FE7}" type="datetimeFigureOut">
              <a:rPr lang="en-US" smtClean="0"/>
              <a:t>15-11-12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822BB-8AB8-2740-9AE8-C05771DE2AC0}"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4D50AA-618E-2E4E-A870-397EBB6F8FE7}" type="datetimeFigureOut">
              <a:rPr lang="en-US" smtClean="0"/>
              <a:t>15-11-12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B822BB-8AB8-2740-9AE8-C05771DE2AC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CA"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C4D50AA-618E-2E4E-A870-397EBB6F8FE7}" type="datetimeFigureOut">
              <a:rPr lang="en-US" smtClean="0"/>
              <a:t>15-11-12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822BB-8AB8-2740-9AE8-C05771DE2AC0}" type="slidenum">
              <a:rPr lang="en-US" smtClean="0"/>
              <a:t>‹#›</a:t>
            </a:fld>
            <a:endParaRPr lang="en-US"/>
          </a:p>
        </p:txBody>
      </p:sp>
    </p:spTree>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CA"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C4D50AA-618E-2E4E-A870-397EBB6F8FE7}" type="datetimeFigureOut">
              <a:rPr lang="en-US" smtClean="0"/>
              <a:t>15-11-12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822BB-8AB8-2740-9AE8-C05771DE2AC0}" type="slidenum">
              <a:rPr lang="en-US" smtClean="0"/>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CA" smtClean="0"/>
              <a:t>Drag picture to placeholder or click icon to add</a:t>
            </a:r>
            <a:endParaRPr/>
          </a:p>
        </p:txBody>
      </p:sp>
    </p:spTree>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CA"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C4D50AA-618E-2E4E-A870-397EBB6F8FE7}" type="datetimeFigureOut">
              <a:rPr lang="en-US" smtClean="0"/>
              <a:t>15-11-12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822BB-8AB8-2740-9AE8-C05771DE2AC0}" type="slidenum">
              <a:rPr lang="en-US" smtClean="0"/>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CA" smtClean="0"/>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CA" smtClean="0"/>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CA"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AC4D50AA-618E-2E4E-A870-397EBB6F8FE7}" type="datetimeFigureOut">
              <a:rPr lang="en-US" smtClean="0"/>
              <a:t>15-11-12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822BB-8AB8-2740-9AE8-C05771DE2AC0}" type="slidenum">
              <a:rPr lang="en-US" smtClean="0"/>
              <a:t>‹#›</a:t>
            </a:fld>
            <a:endParaRPr lang="en-US"/>
          </a:p>
        </p:txBody>
      </p:sp>
    </p:spTree>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CA"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AC4D50AA-618E-2E4E-A870-397EBB6F8FE7}" type="datetimeFigureOut">
              <a:rPr lang="en-US" smtClean="0"/>
              <a:t>15-11-12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822BB-8AB8-2740-9AE8-C05771DE2AC0}" type="slidenum">
              <a:rPr lang="en-US" smtClean="0"/>
              <a:t>‹#›</a:t>
            </a:fld>
            <a:endParaRPr lang="en-US"/>
          </a:p>
        </p:txBody>
      </p:sp>
    </p:spTree>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C4D50AA-618E-2E4E-A870-397EBB6F8FE7}" type="datetimeFigureOut">
              <a:rPr lang="en-US" smtClean="0"/>
              <a:t>15-11-12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B822BB-8AB8-2740-9AE8-C05771DE2AC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AC4D50AA-618E-2E4E-A870-397EBB6F8FE7}" type="datetimeFigureOut">
              <a:rPr lang="en-US" smtClean="0"/>
              <a:t>15-11-12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822BB-8AB8-2740-9AE8-C05771DE2AC0}" type="slidenum">
              <a:rPr lang="en-US" smtClean="0"/>
              <a:t>‹#›</a:t>
            </a:fld>
            <a:endParaRPr lang="en-US"/>
          </a:p>
        </p:txBody>
      </p:sp>
    </p:spTree>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CA"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AC4D50AA-618E-2E4E-A870-397EBB6F8FE7}" type="datetimeFigureOut">
              <a:rPr lang="en-US" smtClean="0"/>
              <a:t>15-11-12</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BB822BB-8AB8-2740-9AE8-C05771DE2AC0}"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AC4D50AA-618E-2E4E-A870-397EBB6F8FE7}" type="datetimeFigureOut">
              <a:rPr lang="en-US" smtClean="0"/>
              <a:t>15-11-12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822BB-8AB8-2740-9AE8-C05771DE2AC0}" type="slidenum">
              <a:rPr lang="en-US" smtClean="0"/>
              <a:t>‹#›</a:t>
            </a:fld>
            <a:endParaRPr lang="en-US"/>
          </a:p>
        </p:txBody>
      </p:sp>
    </p:spTree>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AC4D50AA-618E-2E4E-A870-397EBB6F8FE7}" type="datetimeFigureOut">
              <a:rPr lang="en-US" smtClean="0"/>
              <a:t>15-11-12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B822BB-8AB8-2740-9AE8-C05771DE2AC0}" type="slidenum">
              <a:rPr lang="en-US" smtClean="0"/>
              <a:t>‹#›</a:t>
            </a:fld>
            <a:endParaRPr lang="en-US"/>
          </a:p>
        </p:txBody>
      </p:sp>
    </p:spTree>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AC4D50AA-618E-2E4E-A870-397EBB6F8FE7}" type="datetimeFigureOut">
              <a:rPr lang="en-US" smtClean="0"/>
              <a:t>15-11-12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822BB-8AB8-2740-9AE8-C05771DE2AC0}" type="slidenum">
              <a:rPr lang="en-US" smtClean="0"/>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AC4D50AA-618E-2E4E-A870-397EBB6F8FE7}" type="datetimeFigureOut">
              <a:rPr lang="en-US" smtClean="0"/>
              <a:t>15-11-12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822BB-8AB8-2740-9AE8-C05771DE2AC0}"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AC4D50AA-618E-2E4E-A870-397EBB6F8FE7}" type="datetimeFigureOut">
              <a:rPr lang="en-US" smtClean="0"/>
              <a:t>15-11-12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822BB-8AB8-2740-9AE8-C05771DE2AC0}"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AC4D50AA-618E-2E4E-A870-397EBB6F8FE7}" type="datetimeFigureOut">
              <a:rPr lang="en-US" smtClean="0"/>
              <a:t>15-11-12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B822BB-8AB8-2740-9AE8-C05771DE2AC0}" type="slidenum">
              <a:rPr lang="en-US" smtClean="0"/>
              <a:t>‹#›</a:t>
            </a:fld>
            <a:endParaRPr lang="en-US"/>
          </a:p>
        </p:txBody>
      </p:sp>
    </p:spTree>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CA"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AC4D50AA-618E-2E4E-A870-397EBB6F8FE7}" type="datetimeFigureOut">
              <a:rPr lang="en-US" smtClean="0"/>
              <a:t>15-11-12</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7BB822BB-8AB8-2740-9AE8-C05771DE2AC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xmlns:p14="http://schemas.microsoft.com/office/powerpoint/2010/main" spd="slow">
    <p:wipe/>
  </p:transition>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8.png"/><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Running Water 2</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1134506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Old Age Stage (lower course)</a:t>
            </a:r>
            <a:endParaRPr lang="en-CA" dirty="0"/>
          </a:p>
        </p:txBody>
      </p:sp>
      <p:sp>
        <p:nvSpPr>
          <p:cNvPr id="3" name="Content Placeholder 2"/>
          <p:cNvSpPr>
            <a:spLocks noGrp="1"/>
          </p:cNvSpPr>
          <p:nvPr>
            <p:ph sz="half" idx="1"/>
          </p:nvPr>
        </p:nvSpPr>
        <p:spPr>
          <a:xfrm>
            <a:off x="199947" y="2361236"/>
            <a:ext cx="4295885" cy="4246255"/>
          </a:xfrm>
        </p:spPr>
        <p:txBody>
          <a:bodyPr>
            <a:normAutofit/>
          </a:bodyPr>
          <a:lstStyle/>
          <a:p>
            <a:r>
              <a:rPr lang="en-CA" sz="2600" dirty="0" smtClean="0"/>
              <a:t>Large, slow moving stream on flat land.</a:t>
            </a:r>
          </a:p>
          <a:p>
            <a:r>
              <a:rPr lang="en-CA" sz="2600" dirty="0" smtClean="0"/>
              <a:t>Flood plain and meanders continue to widen.</a:t>
            </a:r>
          </a:p>
          <a:p>
            <a:r>
              <a:rPr lang="en-CA" sz="2600" dirty="0" smtClean="0"/>
              <a:t>Slow moving river is forced to deposit its load.</a:t>
            </a:r>
            <a:r>
              <a:rPr lang="en-CA" sz="2600" dirty="0">
                <a:sym typeface="Wingdings"/>
              </a:rPr>
              <a:t> </a:t>
            </a:r>
            <a:r>
              <a:rPr lang="en-CA" sz="2600" dirty="0" smtClean="0">
                <a:sym typeface="Wingdings"/>
              </a:rPr>
              <a:t>Usually along the flood plain  </a:t>
            </a:r>
            <a:r>
              <a:rPr lang="en-CA" sz="2600" b="1" dirty="0" smtClean="0">
                <a:sym typeface="Wingdings"/>
              </a:rPr>
              <a:t>alluvium</a:t>
            </a:r>
            <a:r>
              <a:rPr lang="en-CA" sz="2600" dirty="0" smtClean="0">
                <a:sym typeface="Wingdings"/>
              </a:rPr>
              <a:t>. </a:t>
            </a:r>
          </a:p>
          <a:p>
            <a:pPr marL="0" indent="0">
              <a:buNone/>
            </a:pPr>
            <a:endParaRPr lang="en-CA" dirty="0" smtClean="0"/>
          </a:p>
        </p:txBody>
      </p:sp>
      <p:pic>
        <p:nvPicPr>
          <p:cNvPr id="8" name="Content Placeholder 7"/>
          <p:cNvPicPr>
            <a:picLocks noGrp="1" noChangeAspect="1"/>
          </p:cNvPicPr>
          <p:nvPr>
            <p:ph sz="half" idx="2"/>
          </p:nvPr>
        </p:nvPicPr>
        <p:blipFill rotWithShape="1">
          <a:blip r:embed="rId3"/>
          <a:srcRect l="656" r="24085" b="48351"/>
          <a:stretch/>
        </p:blipFill>
        <p:spPr>
          <a:xfrm>
            <a:off x="4495832" y="3174770"/>
            <a:ext cx="4564558" cy="2619186"/>
          </a:xfrm>
        </p:spPr>
      </p:pic>
    </p:spTree>
    <p:extLst>
      <p:ext uri="{BB962C8B-B14F-4D97-AF65-F5344CB8AC3E}">
        <p14:creationId xmlns:p14="http://schemas.microsoft.com/office/powerpoint/2010/main" val="1249283292"/>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Age</a:t>
            </a:r>
            <a:endParaRPr lang="en-US" dirty="0"/>
          </a:p>
        </p:txBody>
      </p:sp>
      <p:sp>
        <p:nvSpPr>
          <p:cNvPr id="3" name="Content Placeholder 2"/>
          <p:cNvSpPr>
            <a:spLocks noGrp="1"/>
          </p:cNvSpPr>
          <p:nvPr>
            <p:ph sz="half" idx="1"/>
          </p:nvPr>
        </p:nvSpPr>
        <p:spPr>
          <a:xfrm>
            <a:off x="184977" y="1825493"/>
            <a:ext cx="4578039" cy="3695869"/>
          </a:xfrm>
        </p:spPr>
        <p:txBody>
          <a:bodyPr>
            <a:noAutofit/>
          </a:bodyPr>
          <a:lstStyle/>
          <a:p>
            <a:pPr marL="0" indent="0">
              <a:buNone/>
            </a:pPr>
            <a:r>
              <a:rPr lang="en-CA" sz="2800" b="1" dirty="0" smtClean="0"/>
              <a:t>Levees</a:t>
            </a:r>
            <a:endParaRPr lang="en-CA" sz="2800" b="1" dirty="0"/>
          </a:p>
          <a:p>
            <a:r>
              <a:rPr lang="en-CA" sz="2800" dirty="0" smtClean="0"/>
              <a:t>As river overflows its banks, it deposits material </a:t>
            </a:r>
            <a:r>
              <a:rPr lang="en-CA" sz="2800" b="1" dirty="0" smtClean="0">
                <a:sym typeface="Wingdings"/>
              </a:rPr>
              <a:t> </a:t>
            </a:r>
            <a:r>
              <a:rPr lang="en-CA" sz="2800" b="1" dirty="0">
                <a:sym typeface="Wingdings"/>
              </a:rPr>
              <a:t>n</a:t>
            </a:r>
            <a:r>
              <a:rPr lang="en-CA" sz="2800" b="1" dirty="0" smtClean="0"/>
              <a:t>atural levees </a:t>
            </a:r>
            <a:r>
              <a:rPr lang="en-CA" sz="2800" dirty="0" smtClean="0"/>
              <a:t>form a</a:t>
            </a:r>
            <a:r>
              <a:rPr lang="en-US" sz="2800" dirty="0" smtClean="0"/>
              <a:t>long the banks.</a:t>
            </a:r>
            <a:endParaRPr lang="en-US" sz="2800" dirty="0"/>
          </a:p>
          <a:p>
            <a:r>
              <a:rPr lang="en-US" sz="2800" dirty="0" smtClean="0"/>
              <a:t>Flat flood plain ideal for farming but subject to flooding </a:t>
            </a:r>
            <a:r>
              <a:rPr lang="en-US" sz="2800" dirty="0" smtClean="0">
                <a:sym typeface="Wingdings"/>
              </a:rPr>
              <a:t> artificial levees built to prevent flooding damage. </a:t>
            </a:r>
            <a:endParaRPr lang="en-US" sz="2800" dirty="0"/>
          </a:p>
        </p:txBody>
      </p:sp>
      <p:pic>
        <p:nvPicPr>
          <p:cNvPr id="5" name="Content Placeholder 4"/>
          <p:cNvPicPr>
            <a:picLocks noGrp="1" noChangeAspect="1"/>
          </p:cNvPicPr>
          <p:nvPr>
            <p:ph sz="half" idx="2"/>
          </p:nvPr>
        </p:nvPicPr>
        <p:blipFill>
          <a:blip r:embed="rId3"/>
          <a:srcRect l="433" r="433"/>
          <a:stretch>
            <a:fillRect/>
          </a:stretch>
        </p:blipFill>
        <p:spPr>
          <a:xfrm>
            <a:off x="4949940" y="2566209"/>
            <a:ext cx="3968135" cy="3803174"/>
          </a:xfrm>
        </p:spPr>
      </p:pic>
    </p:spTree>
    <p:extLst>
      <p:ext uri="{BB962C8B-B14F-4D97-AF65-F5344CB8AC3E}">
        <p14:creationId xmlns:p14="http://schemas.microsoft.com/office/powerpoint/2010/main" val="3887308818"/>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Age</a:t>
            </a:r>
            <a:endParaRPr lang="en-US" dirty="0"/>
          </a:p>
        </p:txBody>
      </p:sp>
      <p:sp>
        <p:nvSpPr>
          <p:cNvPr id="3" name="Content Placeholder 2"/>
          <p:cNvSpPr>
            <a:spLocks noGrp="1"/>
          </p:cNvSpPr>
          <p:nvPr>
            <p:ph sz="half" idx="1"/>
          </p:nvPr>
        </p:nvSpPr>
        <p:spPr>
          <a:xfrm>
            <a:off x="244516" y="2371296"/>
            <a:ext cx="3347593" cy="3442502"/>
          </a:xfrm>
        </p:spPr>
        <p:txBody>
          <a:bodyPr/>
          <a:lstStyle/>
          <a:p>
            <a:pPr marL="0" indent="0">
              <a:buNone/>
            </a:pPr>
            <a:r>
              <a:rPr lang="en-CA" sz="2800" b="1" dirty="0" smtClean="0"/>
              <a:t>Meanders and Oxbow Lakes</a:t>
            </a:r>
          </a:p>
          <a:p>
            <a:r>
              <a:rPr lang="en-CA" sz="2800" dirty="0" smtClean="0"/>
              <a:t>As meanders widen the river can cut across meanders to create </a:t>
            </a:r>
            <a:r>
              <a:rPr lang="en-CA" sz="2800" b="1" dirty="0" smtClean="0"/>
              <a:t>oxbow lakes</a:t>
            </a:r>
            <a:r>
              <a:rPr lang="en-CA" sz="2800" dirty="0" smtClean="0"/>
              <a:t>.</a:t>
            </a:r>
          </a:p>
          <a:p>
            <a:endParaRPr lang="en-US" dirty="0"/>
          </a:p>
        </p:txBody>
      </p:sp>
      <p:pic>
        <p:nvPicPr>
          <p:cNvPr id="5" name="Content Placeholder 4"/>
          <p:cNvPicPr>
            <a:picLocks noGrp="1" noChangeAspect="1"/>
          </p:cNvPicPr>
          <p:nvPr>
            <p:ph sz="half" idx="2"/>
          </p:nvPr>
        </p:nvPicPr>
        <p:blipFill rotWithShape="1">
          <a:blip r:embed="rId2"/>
          <a:srcRect l="219" r="621"/>
          <a:stretch/>
        </p:blipFill>
        <p:spPr>
          <a:xfrm>
            <a:off x="3770722" y="2579502"/>
            <a:ext cx="5100397" cy="3730354"/>
          </a:xfrm>
        </p:spPr>
      </p:pic>
    </p:spTree>
    <p:extLst>
      <p:ext uri="{BB962C8B-B14F-4D97-AF65-F5344CB8AC3E}">
        <p14:creationId xmlns:p14="http://schemas.microsoft.com/office/powerpoint/2010/main" val="379512742"/>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25400"/>
            <a:ext cx="9144000" cy="6786563"/>
          </a:xfrm>
          <a:prstGeom prst="rect">
            <a:avLst/>
          </a:prstGeom>
        </p:spPr>
      </p:pic>
      <p:cxnSp>
        <p:nvCxnSpPr>
          <p:cNvPr id="9" name="Straight Arrow Connector 8"/>
          <p:cNvCxnSpPr/>
          <p:nvPr/>
        </p:nvCxnSpPr>
        <p:spPr>
          <a:xfrm flipH="1" flipV="1">
            <a:off x="6390382" y="2777924"/>
            <a:ext cx="1905206" cy="1726282"/>
          </a:xfrm>
          <a:prstGeom prst="straightConnector1">
            <a:avLst/>
          </a:prstGeom>
          <a:ln w="57150" cmpd="sng">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flipH="1" flipV="1">
            <a:off x="5153568" y="3882755"/>
            <a:ext cx="1905206" cy="1726282"/>
          </a:xfrm>
          <a:prstGeom prst="straightConnector1">
            <a:avLst/>
          </a:prstGeom>
          <a:ln w="57150" cmpd="sng">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flipH="1" flipV="1">
            <a:off x="1964746" y="3214455"/>
            <a:ext cx="1905206" cy="1726282"/>
          </a:xfrm>
          <a:prstGeom prst="straightConnector1">
            <a:avLst/>
          </a:prstGeom>
          <a:ln w="57150" cmpd="sng">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51451156"/>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ppt_y</p:attrName>
                                        </p:attrNameLst>
                                      </p:cBhvr>
                                      <p:tavLst>
                                        <p:tav tm="0">
                                          <p:val>
                                            <p:strVal val="#ppt_y+#ppt_h*1.125000"/>
                                          </p:val>
                                        </p:tav>
                                        <p:tav tm="100000">
                                          <p:val>
                                            <p:strVal val="#ppt_y"/>
                                          </p:val>
                                        </p:tav>
                                      </p:tavLst>
                                    </p:anim>
                                    <p:animEffect transition="in" filter="wipe(up)">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https://</a:t>
            </a:r>
            <a:r>
              <a:rPr lang="en-US" dirty="0" err="1"/>
              <a:t>www.youtube.com</a:t>
            </a:r>
            <a:r>
              <a:rPr lang="en-US" dirty="0"/>
              <a:t>/</a:t>
            </a:r>
            <a:r>
              <a:rPr lang="en-US" dirty="0" err="1"/>
              <a:t>watch?v</a:t>
            </a:r>
            <a:r>
              <a:rPr lang="en-US" dirty="0"/>
              <a:t>=rR_wV9kLAKw</a:t>
            </a:r>
          </a:p>
        </p:txBody>
      </p:sp>
    </p:spTree>
    <p:extLst>
      <p:ext uri="{BB962C8B-B14F-4D97-AF65-F5344CB8AC3E}">
        <p14:creationId xmlns:p14="http://schemas.microsoft.com/office/powerpoint/2010/main" val="3713850373"/>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739775" y="2976347"/>
            <a:ext cx="7662864" cy="3060916"/>
          </a:xfrm>
        </p:spPr>
        <p:txBody>
          <a:bodyPr>
            <a:normAutofit/>
          </a:bodyPr>
          <a:lstStyle/>
          <a:p>
            <a:pPr marL="0" indent="0" algn="ctr">
              <a:buNone/>
            </a:pPr>
            <a:r>
              <a:rPr lang="en-US" sz="3000" dirty="0" smtClean="0"/>
              <a:t>What erosional and depositional features are found at the different stages of river development?</a:t>
            </a:r>
            <a:endParaRPr lang="en-US" sz="3000" dirty="0"/>
          </a:p>
        </p:txBody>
      </p:sp>
    </p:spTree>
    <p:extLst>
      <p:ext uri="{BB962C8B-B14F-4D97-AF65-F5344CB8AC3E}">
        <p14:creationId xmlns:p14="http://schemas.microsoft.com/office/powerpoint/2010/main" val="1061722084"/>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a:srcRect t="994" b="4409"/>
          <a:stretch/>
        </p:blipFill>
        <p:spPr>
          <a:xfrm>
            <a:off x="0" y="1230424"/>
            <a:ext cx="5192713" cy="4007947"/>
          </a:xfrm>
        </p:spPr>
      </p:pic>
      <p:pic>
        <p:nvPicPr>
          <p:cNvPr id="5" name="Picture 4"/>
          <p:cNvPicPr>
            <a:picLocks noChangeAspect="1"/>
          </p:cNvPicPr>
          <p:nvPr/>
        </p:nvPicPr>
        <p:blipFill>
          <a:blip r:embed="rId3"/>
          <a:stretch>
            <a:fillRect/>
          </a:stretch>
        </p:blipFill>
        <p:spPr>
          <a:xfrm>
            <a:off x="4374630" y="2392286"/>
            <a:ext cx="4575872" cy="4215206"/>
          </a:xfrm>
          <a:prstGeom prst="rect">
            <a:avLst/>
          </a:prstGeom>
        </p:spPr>
      </p:pic>
    </p:spTree>
    <p:extLst>
      <p:ext uri="{BB962C8B-B14F-4D97-AF65-F5344CB8AC3E}">
        <p14:creationId xmlns:p14="http://schemas.microsoft.com/office/powerpoint/2010/main" val="2227567516"/>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8304" y="-27697"/>
            <a:ext cx="8229600" cy="1143000"/>
          </a:xfrm>
        </p:spPr>
        <p:txBody>
          <a:bodyPr>
            <a:normAutofit/>
          </a:bodyPr>
          <a:lstStyle/>
          <a:p>
            <a:r>
              <a:rPr lang="en-CA" dirty="0" smtClean="0"/>
              <a:t>Youth Stage (upper course)</a:t>
            </a:r>
            <a:endParaRPr lang="en-CA" dirty="0"/>
          </a:p>
        </p:txBody>
      </p:sp>
      <p:sp>
        <p:nvSpPr>
          <p:cNvPr id="3" name="Content Placeholder 2"/>
          <p:cNvSpPr>
            <a:spLocks noGrp="1"/>
          </p:cNvSpPr>
          <p:nvPr>
            <p:ph sz="half" idx="4294967295"/>
          </p:nvPr>
        </p:nvSpPr>
        <p:spPr>
          <a:xfrm>
            <a:off x="218305" y="1170696"/>
            <a:ext cx="8652814" cy="2559657"/>
          </a:xfrm>
        </p:spPr>
        <p:txBody>
          <a:bodyPr>
            <a:normAutofit fontScale="92500" lnSpcReduction="10000"/>
          </a:bodyPr>
          <a:lstStyle/>
          <a:p>
            <a:r>
              <a:rPr lang="en-CA" sz="2800" dirty="0" smtClean="0"/>
              <a:t>Vertical erosion is the river’s main work at this stage.</a:t>
            </a:r>
          </a:p>
          <a:p>
            <a:r>
              <a:rPr lang="en-CA" sz="2800" dirty="0" smtClean="0"/>
              <a:t>River cuts a deep </a:t>
            </a:r>
            <a:r>
              <a:rPr lang="en-CA" sz="2800" b="1" dirty="0" smtClean="0"/>
              <a:t>V-shaped valley or</a:t>
            </a:r>
            <a:r>
              <a:rPr lang="en-CA" sz="2800" dirty="0" smtClean="0"/>
              <a:t> </a:t>
            </a:r>
            <a:r>
              <a:rPr lang="en-CA" sz="2800" b="1" dirty="0" smtClean="0"/>
              <a:t>canyon via hydraulic action and corrosion </a:t>
            </a:r>
          </a:p>
          <a:p>
            <a:r>
              <a:rPr lang="en-CA" sz="2800" dirty="0" smtClean="0"/>
              <a:t>As river moves downstream the banks are susceptible to freeze –thaw action. </a:t>
            </a:r>
            <a:endParaRPr lang="en-CA" sz="2800" dirty="0"/>
          </a:p>
          <a:p>
            <a:pPr marL="0" indent="0">
              <a:buNone/>
            </a:pPr>
            <a:endParaRPr lang="en-CA" b="1" dirty="0" smtClean="0"/>
          </a:p>
          <a:p>
            <a:pPr marL="0" indent="0">
              <a:buNone/>
            </a:pPr>
            <a:endParaRPr lang="en-CA" b="1" dirty="0"/>
          </a:p>
        </p:txBody>
      </p:sp>
      <p:pic>
        <p:nvPicPr>
          <p:cNvPr id="8" name="Content Placeholder 7"/>
          <p:cNvPicPr>
            <a:picLocks noGrp="1" noChangeAspect="1"/>
          </p:cNvPicPr>
          <p:nvPr>
            <p:ph sz="half" idx="4294967295"/>
          </p:nvPr>
        </p:nvPicPr>
        <p:blipFill rotWithShape="1">
          <a:blip r:embed="rId3"/>
          <a:srcRect l="-535"/>
          <a:stretch/>
        </p:blipFill>
        <p:spPr>
          <a:xfrm>
            <a:off x="416764" y="3730354"/>
            <a:ext cx="8236050" cy="2922019"/>
          </a:xfrm>
        </p:spPr>
      </p:pic>
    </p:spTree>
    <p:extLst>
      <p:ext uri="{BB962C8B-B14F-4D97-AF65-F5344CB8AC3E}">
        <p14:creationId xmlns:p14="http://schemas.microsoft.com/office/powerpoint/2010/main" val="309401170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Youth Stage</a:t>
            </a:r>
            <a:endParaRPr lang="en-US" dirty="0"/>
          </a:p>
        </p:txBody>
      </p:sp>
      <p:pic>
        <p:nvPicPr>
          <p:cNvPr id="16" name="Content Placeholder 15"/>
          <p:cNvPicPr>
            <a:picLocks noGrp="1" noChangeAspect="1"/>
          </p:cNvPicPr>
          <p:nvPr>
            <p:ph idx="1"/>
          </p:nvPr>
        </p:nvPicPr>
        <p:blipFill rotWithShape="1">
          <a:blip r:embed="rId3"/>
          <a:srcRect t="246" b="931"/>
          <a:stretch/>
        </p:blipFill>
        <p:spPr>
          <a:xfrm>
            <a:off x="457201" y="1706440"/>
            <a:ext cx="8374226" cy="5028251"/>
          </a:xfrm>
        </p:spPr>
      </p:pic>
    </p:spTree>
    <p:extLst>
      <p:ext uri="{BB962C8B-B14F-4D97-AF65-F5344CB8AC3E}">
        <p14:creationId xmlns:p14="http://schemas.microsoft.com/office/powerpoint/2010/main" val="377285109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Potholes </a:t>
            </a:r>
            <a:endParaRPr lang="en-US" dirty="0"/>
          </a:p>
        </p:txBody>
      </p:sp>
      <p:pic>
        <p:nvPicPr>
          <p:cNvPr id="9" name="Content Placeholder 8"/>
          <p:cNvPicPr>
            <a:picLocks noGrp="1" noChangeAspect="1"/>
          </p:cNvPicPr>
          <p:nvPr>
            <p:ph idx="1"/>
          </p:nvPr>
        </p:nvPicPr>
        <p:blipFill rotWithShape="1">
          <a:blip r:embed="rId3"/>
          <a:srcRect t="6651" b="31537"/>
          <a:stretch/>
        </p:blipFill>
        <p:spPr>
          <a:xfrm>
            <a:off x="739775" y="2770094"/>
            <a:ext cx="7662864" cy="2329381"/>
          </a:xfrm>
        </p:spPr>
      </p:pic>
    </p:spTree>
    <p:extLst>
      <p:ext uri="{BB962C8B-B14F-4D97-AF65-F5344CB8AC3E}">
        <p14:creationId xmlns:p14="http://schemas.microsoft.com/office/powerpoint/2010/main" val="191376437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Waterfalls </a:t>
            </a:r>
            <a:endParaRPr lang="en-US" dirty="0"/>
          </a:p>
        </p:txBody>
      </p:sp>
      <p:pic>
        <p:nvPicPr>
          <p:cNvPr id="7" name="Content Placeholder 6"/>
          <p:cNvPicPr>
            <a:picLocks noGrp="1" noChangeAspect="1"/>
          </p:cNvPicPr>
          <p:nvPr>
            <p:ph idx="1"/>
          </p:nvPr>
        </p:nvPicPr>
        <p:blipFill rotWithShape="1">
          <a:blip r:embed="rId3"/>
          <a:srcRect t="-3032" b="83"/>
          <a:stretch/>
        </p:blipFill>
        <p:spPr>
          <a:xfrm>
            <a:off x="277843" y="2420762"/>
            <a:ext cx="8573429" cy="4002125"/>
          </a:xfrm>
        </p:spPr>
      </p:pic>
    </p:spTree>
    <p:extLst>
      <p:ext uri="{BB962C8B-B14F-4D97-AF65-F5344CB8AC3E}">
        <p14:creationId xmlns:p14="http://schemas.microsoft.com/office/powerpoint/2010/main" val="1266477564"/>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Mature Stage (middle course)</a:t>
            </a:r>
            <a:endParaRPr lang="en-CA" dirty="0"/>
          </a:p>
        </p:txBody>
      </p:sp>
      <p:sp>
        <p:nvSpPr>
          <p:cNvPr id="3" name="Content Placeholder 2"/>
          <p:cNvSpPr>
            <a:spLocks noGrp="1"/>
          </p:cNvSpPr>
          <p:nvPr>
            <p:ph sz="half" idx="1"/>
          </p:nvPr>
        </p:nvSpPr>
        <p:spPr>
          <a:xfrm>
            <a:off x="264361" y="2486839"/>
            <a:ext cx="4062045" cy="4021439"/>
          </a:xfrm>
        </p:spPr>
        <p:txBody>
          <a:bodyPr>
            <a:normAutofit fontScale="92500" lnSpcReduction="10000"/>
          </a:bodyPr>
          <a:lstStyle/>
          <a:p>
            <a:r>
              <a:rPr lang="en-CA" sz="2800" dirty="0" smtClean="0"/>
              <a:t>Vertical erosion continues + </a:t>
            </a:r>
            <a:r>
              <a:rPr lang="en-CA" sz="2800" b="1" dirty="0" smtClean="0"/>
              <a:t>downstream lateral erosion of banks.</a:t>
            </a:r>
          </a:p>
          <a:p>
            <a:r>
              <a:rPr lang="en-CA" sz="2800" dirty="0" smtClean="0"/>
              <a:t>Velocity of flow slows and deposition of river sediment is common.</a:t>
            </a:r>
          </a:p>
          <a:p>
            <a:r>
              <a:rPr lang="en-CA" sz="2800" dirty="0" smtClean="0"/>
              <a:t>Speed of river slows and can be used as a transportation route. </a:t>
            </a:r>
            <a:endParaRPr lang="en-CA" dirty="0"/>
          </a:p>
        </p:txBody>
      </p:sp>
      <p:pic>
        <p:nvPicPr>
          <p:cNvPr id="6" name="Content Placeholder 5"/>
          <p:cNvPicPr>
            <a:picLocks noGrp="1" noChangeAspect="1"/>
          </p:cNvPicPr>
          <p:nvPr>
            <p:ph sz="half" idx="2"/>
          </p:nvPr>
        </p:nvPicPr>
        <p:blipFill>
          <a:blip r:embed="rId3"/>
          <a:srcRect l="6570" r="6570"/>
          <a:stretch>
            <a:fillRect/>
          </a:stretch>
        </p:blipFill>
        <p:spPr>
          <a:xfrm>
            <a:off x="4634752" y="2486838"/>
            <a:ext cx="4052047" cy="4021439"/>
          </a:xfrm>
        </p:spPr>
      </p:pic>
    </p:spTree>
    <p:extLst>
      <p:ext uri="{BB962C8B-B14F-4D97-AF65-F5344CB8AC3E}">
        <p14:creationId xmlns:p14="http://schemas.microsoft.com/office/powerpoint/2010/main" val="1466103946"/>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Mature Stage</a:t>
            </a:r>
            <a:endParaRPr lang="en-US" dirty="0"/>
          </a:p>
        </p:txBody>
      </p:sp>
      <p:sp>
        <p:nvSpPr>
          <p:cNvPr id="3" name="Content Placeholder 2"/>
          <p:cNvSpPr>
            <a:spLocks noGrp="1"/>
          </p:cNvSpPr>
          <p:nvPr>
            <p:ph sz="half" idx="1"/>
          </p:nvPr>
        </p:nvSpPr>
        <p:spPr>
          <a:xfrm>
            <a:off x="457200" y="2751340"/>
            <a:ext cx="3767328" cy="3915677"/>
          </a:xfrm>
        </p:spPr>
        <p:txBody>
          <a:bodyPr>
            <a:normAutofit fontScale="92500" lnSpcReduction="10000"/>
          </a:bodyPr>
          <a:lstStyle/>
          <a:p>
            <a:pPr marL="0" indent="0">
              <a:buNone/>
            </a:pPr>
            <a:r>
              <a:rPr lang="en-CA" sz="2800" b="1" dirty="0" smtClean="0"/>
              <a:t>Meanders: </a:t>
            </a:r>
            <a:r>
              <a:rPr lang="en-US" sz="2800" dirty="0" smtClean="0"/>
              <a:t>river </a:t>
            </a:r>
            <a:r>
              <a:rPr lang="en-US" sz="2800" dirty="0"/>
              <a:t>slows, lateral erosion begins to take place and river starts to wind. </a:t>
            </a:r>
            <a:endParaRPr lang="en-CA" sz="2800" b="1" dirty="0" smtClean="0"/>
          </a:p>
          <a:p>
            <a:r>
              <a:rPr lang="en-CA" sz="2800" b="1" dirty="0" smtClean="0"/>
              <a:t>Point of erosion: cut bank </a:t>
            </a:r>
          </a:p>
          <a:p>
            <a:r>
              <a:rPr lang="en-CA" sz="2800" b="1" dirty="0" smtClean="0"/>
              <a:t>Point of deposition: point bar or slip-off slope</a:t>
            </a:r>
            <a:endParaRPr lang="en-CA" sz="2800" b="1" dirty="0"/>
          </a:p>
          <a:p>
            <a:endParaRPr lang="en-CA" dirty="0"/>
          </a:p>
          <a:p>
            <a:endParaRPr lang="en-US" dirty="0"/>
          </a:p>
        </p:txBody>
      </p:sp>
      <p:pic>
        <p:nvPicPr>
          <p:cNvPr id="7" name="Content Placeholder 6"/>
          <p:cNvPicPr>
            <a:picLocks noGrp="1" noChangeAspect="1"/>
          </p:cNvPicPr>
          <p:nvPr>
            <p:ph sz="half" idx="2"/>
          </p:nvPr>
        </p:nvPicPr>
        <p:blipFill rotWithShape="1">
          <a:blip r:embed="rId3"/>
          <a:srcRect t="577" b="401"/>
          <a:stretch/>
        </p:blipFill>
        <p:spPr>
          <a:xfrm>
            <a:off x="4634753" y="2162812"/>
            <a:ext cx="4276058" cy="4504206"/>
          </a:xfrm>
        </p:spPr>
      </p:pic>
    </p:spTree>
    <p:extLst>
      <p:ext uri="{BB962C8B-B14F-4D97-AF65-F5344CB8AC3E}">
        <p14:creationId xmlns:p14="http://schemas.microsoft.com/office/powerpoint/2010/main" val="369916264"/>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602</TotalTime>
  <Words>517</Words>
  <Application>Microsoft Macintosh PowerPoint</Application>
  <PresentationFormat>On-screen Show (4:3)</PresentationFormat>
  <Paragraphs>46</Paragraphs>
  <Slides>14</Slides>
  <Notes>8</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Genesis</vt:lpstr>
      <vt:lpstr>Running Water 2</vt:lpstr>
      <vt:lpstr>PowerPoint Presentation</vt:lpstr>
      <vt:lpstr>PowerPoint Presentation</vt:lpstr>
      <vt:lpstr>Youth Stage (upper course)</vt:lpstr>
      <vt:lpstr>Youth Stage</vt:lpstr>
      <vt:lpstr>Potholes </vt:lpstr>
      <vt:lpstr>Waterfalls </vt:lpstr>
      <vt:lpstr>Mature Stage (middle course)</vt:lpstr>
      <vt:lpstr>Mature Stage</vt:lpstr>
      <vt:lpstr>Old Age Stage (lower course)</vt:lpstr>
      <vt:lpstr>Old Age</vt:lpstr>
      <vt:lpstr>Old Age</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Running Water 2</dc:title>
  <dc:creator>User</dc:creator>
  <cp:lastModifiedBy>User</cp:lastModifiedBy>
  <cp:revision>11</cp:revision>
  <dcterms:created xsi:type="dcterms:W3CDTF">2015-11-11T23:59:27Z</dcterms:created>
  <dcterms:modified xsi:type="dcterms:W3CDTF">2015-11-13T00:17:42Z</dcterms:modified>
</cp:coreProperties>
</file>