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2"/>
  </p:notesMasterIdLst>
  <p:sldIdLst>
    <p:sldId id="256" r:id="rId2"/>
    <p:sldId id="260" r:id="rId3"/>
    <p:sldId id="266" r:id="rId4"/>
    <p:sldId id="261" r:id="rId5"/>
    <p:sldId id="262" r:id="rId6"/>
    <p:sldId id="267" r:id="rId7"/>
    <p:sldId id="263" r:id="rId8"/>
    <p:sldId id="264" r:id="rId9"/>
    <p:sldId id="269" r:id="rId10"/>
    <p:sldId id="26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1" d="100"/>
          <a:sy n="61" d="100"/>
        </p:scale>
        <p:origin x="-170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E6626B-7172-B84B-B2A2-F8909493F363}" type="datetimeFigureOut">
              <a:rPr lang="en-US" smtClean="0"/>
              <a:t>16-01-22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F9F7A6-F486-614F-AF1E-E79D2043EF48}" type="slidenum">
              <a:rPr lang="en-US" smtClean="0"/>
              <a:t>‹#›</a:t>
            </a:fld>
            <a:endParaRPr lang="en-US"/>
          </a:p>
        </p:txBody>
      </p:sp>
    </p:spTree>
    <p:extLst>
      <p:ext uri="{BB962C8B-B14F-4D97-AF65-F5344CB8AC3E}">
        <p14:creationId xmlns:p14="http://schemas.microsoft.com/office/powerpoint/2010/main" val="10396018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study weather trends and changes in climate,</a:t>
            </a:r>
            <a:r>
              <a:rPr lang="en-US" baseline="0" dirty="0" smtClean="0"/>
              <a:t> we examine: temperature, winds and air pressure, precipitation</a:t>
            </a:r>
            <a:endParaRPr lang="en-US" dirty="0"/>
          </a:p>
        </p:txBody>
      </p:sp>
      <p:sp>
        <p:nvSpPr>
          <p:cNvPr id="4" name="Slide Number Placeholder 3"/>
          <p:cNvSpPr>
            <a:spLocks noGrp="1"/>
          </p:cNvSpPr>
          <p:nvPr>
            <p:ph type="sldNum" sz="quarter" idx="10"/>
          </p:nvPr>
        </p:nvSpPr>
        <p:spPr/>
        <p:txBody>
          <a:bodyPr/>
          <a:lstStyle/>
          <a:p>
            <a:fld id="{84F9F7A6-F486-614F-AF1E-E79D2043EF48}" type="slidenum">
              <a:rPr lang="en-US" smtClean="0"/>
              <a:t>2</a:t>
            </a:fld>
            <a:endParaRPr lang="en-US"/>
          </a:p>
        </p:txBody>
      </p:sp>
    </p:spTree>
    <p:extLst>
      <p:ext uri="{BB962C8B-B14F-4D97-AF65-F5344CB8AC3E}">
        <p14:creationId xmlns:p14="http://schemas.microsoft.com/office/powerpoint/2010/main" val="3146927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Insolation</a:t>
            </a:r>
            <a:r>
              <a:rPr lang="en-US" baseline="0" dirty="0" smtClean="0"/>
              <a:t>: amount of incoming solar radiation. In general as latitude increases </a:t>
            </a:r>
            <a:r>
              <a:rPr lang="en-US" baseline="0" dirty="0" smtClean="0">
                <a:sym typeface="Wingdings"/>
              </a:rPr>
              <a:t> average temperature decreases and annual temp has a greater range. </a:t>
            </a:r>
            <a:endParaRPr lang="en-US" dirty="0"/>
          </a:p>
        </p:txBody>
      </p:sp>
      <p:sp>
        <p:nvSpPr>
          <p:cNvPr id="4" name="Slide Number Placeholder 3"/>
          <p:cNvSpPr>
            <a:spLocks noGrp="1"/>
          </p:cNvSpPr>
          <p:nvPr>
            <p:ph type="sldNum" sz="quarter" idx="10"/>
          </p:nvPr>
        </p:nvSpPr>
        <p:spPr/>
        <p:txBody>
          <a:bodyPr/>
          <a:lstStyle/>
          <a:p>
            <a:fld id="{84F9F7A6-F486-614F-AF1E-E79D2043EF48}" type="slidenum">
              <a:rPr lang="en-US" smtClean="0"/>
              <a:t>4</a:t>
            </a:fld>
            <a:endParaRPr lang="en-US"/>
          </a:p>
        </p:txBody>
      </p:sp>
    </p:spTree>
    <p:extLst>
      <p:ext uri="{BB962C8B-B14F-4D97-AF65-F5344CB8AC3E}">
        <p14:creationId xmlns:p14="http://schemas.microsoft.com/office/powerpoint/2010/main" val="1490821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climb a mountain, you can expect the air temperature to decrease by 6.5 degrees C for every 1000 meters you gain. This is called the standard (average) lapse rate</a:t>
            </a:r>
            <a:r>
              <a:rPr lang="en-US" baseline="0" dirty="0" smtClean="0"/>
              <a:t> or 1 degree for 150m </a:t>
            </a:r>
            <a:endParaRPr lang="en-US" dirty="0"/>
          </a:p>
        </p:txBody>
      </p:sp>
      <p:sp>
        <p:nvSpPr>
          <p:cNvPr id="4" name="Slide Number Placeholder 3"/>
          <p:cNvSpPr>
            <a:spLocks noGrp="1"/>
          </p:cNvSpPr>
          <p:nvPr>
            <p:ph type="sldNum" sz="quarter" idx="10"/>
          </p:nvPr>
        </p:nvSpPr>
        <p:spPr/>
        <p:txBody>
          <a:bodyPr/>
          <a:lstStyle/>
          <a:p>
            <a:fld id="{84F9F7A6-F486-614F-AF1E-E79D2043EF48}" type="slidenum">
              <a:rPr lang="en-US" smtClean="0"/>
              <a:t>5</a:t>
            </a:fld>
            <a:endParaRPr lang="en-US"/>
          </a:p>
        </p:txBody>
      </p:sp>
    </p:spTree>
    <p:extLst>
      <p:ext uri="{BB962C8B-B14F-4D97-AF65-F5344CB8AC3E}">
        <p14:creationId xmlns:p14="http://schemas.microsoft.com/office/powerpoint/2010/main" val="1610750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F9F7A6-F486-614F-AF1E-E79D2043EF48}" type="slidenum">
              <a:rPr lang="en-US" smtClean="0"/>
              <a:t>6</a:t>
            </a:fld>
            <a:endParaRPr lang="en-US"/>
          </a:p>
        </p:txBody>
      </p:sp>
    </p:spTree>
    <p:extLst>
      <p:ext uri="{BB962C8B-B14F-4D97-AF65-F5344CB8AC3E}">
        <p14:creationId xmlns:p14="http://schemas.microsoft.com/office/powerpoint/2010/main" val="344675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Winds blowing</a:t>
            </a:r>
            <a:r>
              <a:rPr lang="en-US" baseline="0" dirty="0" smtClean="0"/>
              <a:t> from the south will be warm vs. winds from the north that are cold. Winds blowing west from land that move to the coast will still decrease temp in maritime region. </a:t>
            </a:r>
            <a:endParaRPr lang="en-US" dirty="0"/>
          </a:p>
        </p:txBody>
      </p:sp>
      <p:sp>
        <p:nvSpPr>
          <p:cNvPr id="4" name="Slide Number Placeholder 3"/>
          <p:cNvSpPr>
            <a:spLocks noGrp="1"/>
          </p:cNvSpPr>
          <p:nvPr>
            <p:ph type="sldNum" sz="quarter" idx="10"/>
          </p:nvPr>
        </p:nvSpPr>
        <p:spPr/>
        <p:txBody>
          <a:bodyPr/>
          <a:lstStyle/>
          <a:p>
            <a:fld id="{84F9F7A6-F486-614F-AF1E-E79D2043EF48}" type="slidenum">
              <a:rPr lang="en-US" smtClean="0"/>
              <a:t>7</a:t>
            </a:fld>
            <a:endParaRPr lang="en-US"/>
          </a:p>
        </p:txBody>
      </p:sp>
    </p:spTree>
    <p:extLst>
      <p:ext uri="{BB962C8B-B14F-4D97-AF65-F5344CB8AC3E}">
        <p14:creationId xmlns:p14="http://schemas.microsoft.com/office/powerpoint/2010/main" val="4056808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US" dirty="0" smtClean="0">
                <a:sym typeface="Wingdings"/>
              </a:rPr>
              <a:t>During the day, the earth is heated by the sun. If skies are clear, more heat reaches the earth's surface (as in the diagram below). This leads to warmer temperatures. if skies are cloudy, some of the sun's rays are reflected off the cloud droplets back into space. Therefore, less of the sun's energy is able to reach the earth's surface, which causes the earth to heat up more slowly. This leads to cooler temperatures.</a:t>
            </a:r>
            <a:r>
              <a:rPr lang="en-US" baseline="0" dirty="0" smtClean="0">
                <a:sym typeface="Wingdings"/>
              </a:rPr>
              <a:t> </a:t>
            </a:r>
            <a:r>
              <a:rPr lang="en-US" dirty="0" smtClean="0">
                <a:sym typeface="Wingdings"/>
              </a:rPr>
              <a:t>Heavy rainfall and prolonged cloudiness prevent sun’s rays from having a full effect on the earth. </a:t>
            </a:r>
          </a:p>
          <a:p>
            <a:pPr>
              <a:buFontTx/>
              <a:buChar char="-"/>
            </a:pPr>
            <a:r>
              <a:rPr lang="en-US" dirty="0" smtClean="0"/>
              <a:t>Lack of clouds </a:t>
            </a:r>
            <a:r>
              <a:rPr lang="en-US" dirty="0" smtClean="0">
                <a:sym typeface="Wingdings"/>
              </a:rPr>
              <a:t> loss of heat at night</a:t>
            </a:r>
          </a:p>
          <a:p>
            <a:endParaRPr lang="en-US" dirty="0"/>
          </a:p>
        </p:txBody>
      </p:sp>
      <p:sp>
        <p:nvSpPr>
          <p:cNvPr id="4" name="Slide Number Placeholder 3"/>
          <p:cNvSpPr>
            <a:spLocks noGrp="1"/>
          </p:cNvSpPr>
          <p:nvPr>
            <p:ph type="sldNum" sz="quarter" idx="10"/>
          </p:nvPr>
        </p:nvSpPr>
        <p:spPr/>
        <p:txBody>
          <a:bodyPr/>
          <a:lstStyle/>
          <a:p>
            <a:fld id="{84F9F7A6-F486-614F-AF1E-E79D2043EF48}" type="slidenum">
              <a:rPr lang="en-US" smtClean="0"/>
              <a:t>8</a:t>
            </a:fld>
            <a:endParaRPr lang="en-US"/>
          </a:p>
        </p:txBody>
      </p:sp>
    </p:spTree>
    <p:extLst>
      <p:ext uri="{BB962C8B-B14F-4D97-AF65-F5344CB8AC3E}">
        <p14:creationId xmlns:p14="http://schemas.microsoft.com/office/powerpoint/2010/main" val="4202139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clouds are present, some of the heat emitted from the earth's surface is trapped by the clouds and reemitted back towards the earth. As a result, temperatures decrease more slowly than if the skies were clear. When forecasting nighttime temperatures, if cloudy skies are expected, forecast warmer temperatures than you would predict if clear skies were expected.</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4F9F7A6-F486-614F-AF1E-E79D2043EF48}" type="slidenum">
              <a:rPr lang="en-US" smtClean="0"/>
              <a:t>9</a:t>
            </a:fld>
            <a:endParaRPr lang="en-US"/>
          </a:p>
        </p:txBody>
      </p:sp>
    </p:spTree>
    <p:extLst>
      <p:ext uri="{BB962C8B-B14F-4D97-AF65-F5344CB8AC3E}">
        <p14:creationId xmlns:p14="http://schemas.microsoft.com/office/powerpoint/2010/main" val="3787971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9F7E1928-C19F-584F-864D-1DA3CCB883BD}" type="datetimeFigureOut">
              <a:rPr lang="en-US" smtClean="0"/>
              <a:t>16-01-22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A8E0D-0A9A-3044-8A27-83028E2FBB1F}" type="slidenum">
              <a:rPr lang="en-US" smtClean="0"/>
              <a:t>‹#›</a:t>
            </a:fld>
            <a:endParaRPr lang="en-US"/>
          </a:p>
        </p:txBody>
      </p:sp>
    </p:spTree>
  </p:cSld>
  <p:clrMapOvr>
    <a:masterClrMapping/>
  </p:clrMapOvr>
  <p:transition xmlns:p14="http://schemas.microsoft.com/office/powerpoint/2010/mai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F7E1928-C19F-584F-864D-1DA3CCB883BD}" type="datetimeFigureOut">
              <a:rPr lang="en-US" smtClean="0"/>
              <a:t>16-01-22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A8E0D-0A9A-3044-8A27-83028E2FBB1F}"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transition xmlns:p14="http://schemas.microsoft.com/office/powerpoint/2010/mai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9F7E1928-C19F-584F-864D-1DA3CCB883BD}" type="datetimeFigureOut">
              <a:rPr lang="en-US" smtClean="0"/>
              <a:t>16-01-22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A8E0D-0A9A-3044-8A27-83028E2FBB1F}" type="slidenum">
              <a:rPr lang="en-US" smtClean="0"/>
              <a:t>‹#›</a:t>
            </a:fld>
            <a:endParaRPr lang="en-US"/>
          </a:p>
        </p:txBody>
      </p:sp>
    </p:spTree>
  </p:cSld>
  <p:clrMapOvr>
    <a:masterClrMapping/>
  </p:clrMapOvr>
  <p:transition xmlns:p14="http://schemas.microsoft.com/office/powerpoint/2010/mai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9F7E1928-C19F-584F-864D-1DA3CCB883BD}" type="datetimeFigureOut">
              <a:rPr lang="en-US" smtClean="0"/>
              <a:t>16-01-22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A8E0D-0A9A-3044-8A27-83028E2FBB1F}" type="slidenum">
              <a:rPr lang="en-US" smtClean="0"/>
              <a:t>‹#›</a:t>
            </a:fld>
            <a:endParaRPr lang="en-US"/>
          </a:p>
        </p:txBody>
      </p:sp>
    </p:spTree>
  </p:cSld>
  <p:clrMapOvr>
    <a:masterClrMapping/>
  </p:clrMapOvr>
  <p:transition xmlns:p14="http://schemas.microsoft.com/office/powerpoint/2010/mai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9F7E1928-C19F-584F-864D-1DA3CCB883BD}" type="datetimeFigureOut">
              <a:rPr lang="en-US" smtClean="0"/>
              <a:t>16-01-22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A8E0D-0A9A-3044-8A27-83028E2FBB1F}" type="slidenum">
              <a:rPr lang="en-US" smtClean="0"/>
              <a:t>‹#›</a:t>
            </a:fld>
            <a:endParaRPr lang="en-US"/>
          </a:p>
        </p:txBody>
      </p:sp>
    </p:spTree>
  </p:cSld>
  <p:clrMapOvr>
    <a:masterClrMapping/>
  </p:clrMapOvr>
  <p:transition xmlns:p14="http://schemas.microsoft.com/office/powerpoint/2010/mai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9F7E1928-C19F-584F-864D-1DA3CCB883BD}" type="datetimeFigureOut">
              <a:rPr lang="en-US" smtClean="0"/>
              <a:t>16-01-22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A8E0D-0A9A-3044-8A27-83028E2FBB1F}"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transition xmlns:p14="http://schemas.microsoft.com/office/powerpoint/2010/mai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9F7E1928-C19F-584F-864D-1DA3CCB883BD}" type="datetimeFigureOut">
              <a:rPr lang="en-US" smtClean="0"/>
              <a:t>16-01-22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A8E0D-0A9A-3044-8A27-83028E2FBB1F}" type="slidenum">
              <a:rPr lang="en-US" smtClean="0"/>
              <a:t>‹#›</a:t>
            </a:fld>
            <a:endParaRPr lang="en-US"/>
          </a:p>
        </p:txBody>
      </p:sp>
    </p:spTree>
  </p:cSld>
  <p:clrMapOvr>
    <a:masterClrMapping/>
  </p:clrMapOvr>
  <p:transition xmlns:p14="http://schemas.microsoft.com/office/powerpoint/2010/mai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9F7E1928-C19F-584F-864D-1DA3CCB883BD}" type="datetimeFigureOut">
              <a:rPr lang="en-US" smtClean="0"/>
              <a:t>16-01-22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A8E0D-0A9A-3044-8A27-83028E2FBB1F}" type="slidenum">
              <a:rPr lang="en-US" smtClean="0"/>
              <a:t>‹#›</a:t>
            </a:fld>
            <a:endParaRPr lang="en-US"/>
          </a:p>
        </p:txBody>
      </p:sp>
    </p:spTree>
  </p:cSld>
  <p:clrMapOvr>
    <a:masterClrMapping/>
  </p:clrMapOvr>
  <p:transition xmlns:p14="http://schemas.microsoft.com/office/powerpoint/2010/mai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9F7E1928-C19F-584F-864D-1DA3CCB883BD}" type="datetimeFigureOut">
              <a:rPr lang="en-US" smtClean="0"/>
              <a:t>16-01-22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3A8E0D-0A9A-3044-8A27-83028E2FBB1F}" type="slidenum">
              <a:rPr lang="en-US" smtClean="0"/>
              <a:t>‹#›</a:t>
            </a:fld>
            <a:endParaRPr lang="en-US"/>
          </a:p>
        </p:txBody>
      </p:sp>
    </p:spTree>
  </p:cSld>
  <p:clrMapOvr>
    <a:masterClrMapping/>
  </p:clrMapOvr>
  <p:transition xmlns:p14="http://schemas.microsoft.com/office/powerpoint/2010/mai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9F7E1928-C19F-584F-864D-1DA3CCB883BD}" type="datetimeFigureOut">
              <a:rPr lang="en-US" smtClean="0"/>
              <a:t>16-01-22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3A8E0D-0A9A-3044-8A27-83028E2FBB1F}" type="slidenum">
              <a:rPr lang="en-US" smtClean="0"/>
              <a:t>‹#›</a:t>
            </a:fld>
            <a:endParaRPr lang="en-US"/>
          </a:p>
        </p:txBody>
      </p:sp>
    </p:spTree>
  </p:cSld>
  <p:clrMapOvr>
    <a:masterClrMapping/>
  </p:clrMapOvr>
  <p:transition xmlns:p14="http://schemas.microsoft.com/office/powerpoint/2010/mai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7E1928-C19F-584F-864D-1DA3CCB883BD}" type="datetimeFigureOut">
              <a:rPr lang="en-US" smtClean="0"/>
              <a:t>16-01-22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3A8E0D-0A9A-3044-8A27-83028E2FBB1F}" type="slidenum">
              <a:rPr lang="en-US" smtClean="0"/>
              <a:t>‹#›</a:t>
            </a:fld>
            <a:endParaRPr lang="en-US"/>
          </a:p>
        </p:txBody>
      </p:sp>
    </p:spTree>
  </p:cSld>
  <p:clrMapOvr>
    <a:masterClrMapping/>
  </p:clrMapOvr>
  <p:transition xmlns:p14="http://schemas.microsoft.com/office/powerpoint/2010/mai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9F7E1928-C19F-584F-864D-1DA3CCB883BD}" type="datetimeFigureOut">
              <a:rPr lang="en-US" smtClean="0"/>
              <a:t>16-01-22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A8E0D-0A9A-3044-8A27-83028E2FBB1F}" type="slidenum">
              <a:rPr lang="en-US" smtClean="0"/>
              <a:t>‹#›</a:t>
            </a:fld>
            <a:endParaRPr lang="en-US"/>
          </a:p>
        </p:txBody>
      </p:sp>
    </p:spTree>
  </p:cSld>
  <p:clrMapOvr>
    <a:masterClrMapping/>
  </p:clrMapOvr>
  <p:transition xmlns:p14="http://schemas.microsoft.com/office/powerpoint/2010/main" spd="slow">
    <p:push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9F7E1928-C19F-584F-864D-1DA3CCB883BD}" type="datetimeFigureOut">
              <a:rPr lang="en-US" smtClean="0"/>
              <a:t>16-01-22</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843A8E0D-0A9A-3044-8A27-83028E2FBB1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ransition xmlns:p14="http://schemas.microsoft.com/office/powerpoint/2010/main" spd="slow">
    <p:push dir="u"/>
  </p:transition>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Weather and Climate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9071849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a:xfrm>
            <a:off x="549274" y="1600201"/>
            <a:ext cx="6163583" cy="1828799"/>
          </a:xfrm>
        </p:spPr>
        <p:txBody>
          <a:bodyPr>
            <a:normAutofit/>
          </a:bodyPr>
          <a:lstStyle/>
          <a:p>
            <a:pPr marL="0" indent="0">
              <a:buNone/>
            </a:pPr>
            <a:r>
              <a:rPr lang="en-US" b="1" dirty="0" smtClean="0"/>
              <a:t>6. Mountain Barrier </a:t>
            </a:r>
          </a:p>
          <a:p>
            <a:pPr>
              <a:buFontTx/>
              <a:buChar char="-"/>
            </a:pPr>
            <a:r>
              <a:rPr lang="en-US" dirty="0" smtClean="0"/>
              <a:t>Mountains create moist areas on windward side and dry areas on the lee ward side creating a </a:t>
            </a:r>
            <a:r>
              <a:rPr lang="en-US" b="1" dirty="0" smtClean="0"/>
              <a:t>rain shadow</a:t>
            </a:r>
            <a:r>
              <a:rPr lang="en-US" dirty="0" smtClean="0"/>
              <a:t>. </a:t>
            </a:r>
          </a:p>
        </p:txBody>
      </p:sp>
      <p:pic>
        <p:nvPicPr>
          <p:cNvPr id="7" name="Content Placeholder 6"/>
          <p:cNvPicPr>
            <a:picLocks noGrp="1" noChangeAspect="1"/>
          </p:cNvPicPr>
          <p:nvPr>
            <p:ph sz="half" idx="2"/>
          </p:nvPr>
        </p:nvPicPr>
        <p:blipFill rotWithShape="1">
          <a:blip r:embed="rId2"/>
          <a:srcRect l="-229" r="1765"/>
          <a:stretch/>
        </p:blipFill>
        <p:spPr>
          <a:xfrm>
            <a:off x="3511552" y="3201351"/>
            <a:ext cx="5079999" cy="3322819"/>
          </a:xfrm>
        </p:spPr>
      </p:pic>
    </p:spTree>
    <p:extLst>
      <p:ext uri="{BB962C8B-B14F-4D97-AF65-F5344CB8AC3E}">
        <p14:creationId xmlns:p14="http://schemas.microsoft.com/office/powerpoint/2010/main" val="1355691173"/>
      </p:ext>
    </p:extLst>
  </p:cSld>
  <p:clrMapOvr>
    <a:masterClrMapping/>
  </p:clrMapOvr>
  <p:transition xmlns:p14="http://schemas.microsoft.com/office/powerpoint/2010/mai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vs. Climate</a:t>
            </a:r>
            <a:endParaRPr lang="en-US" dirty="0"/>
          </a:p>
        </p:txBody>
      </p:sp>
      <p:sp>
        <p:nvSpPr>
          <p:cNvPr id="4" name="Text Placeholder 3"/>
          <p:cNvSpPr>
            <a:spLocks noGrp="1"/>
          </p:cNvSpPr>
          <p:nvPr>
            <p:ph type="body" idx="1"/>
          </p:nvPr>
        </p:nvSpPr>
        <p:spPr/>
        <p:txBody>
          <a:bodyPr/>
          <a:lstStyle/>
          <a:p>
            <a:r>
              <a:rPr lang="en-US" dirty="0" smtClean="0"/>
              <a:t>Weather</a:t>
            </a:r>
            <a:endParaRPr lang="en-US" dirty="0"/>
          </a:p>
        </p:txBody>
      </p:sp>
      <p:sp>
        <p:nvSpPr>
          <p:cNvPr id="5" name="Content Placeholder 4"/>
          <p:cNvSpPr>
            <a:spLocks noGrp="1"/>
          </p:cNvSpPr>
          <p:nvPr>
            <p:ph sz="half" idx="2"/>
          </p:nvPr>
        </p:nvSpPr>
        <p:spPr/>
        <p:txBody>
          <a:bodyPr/>
          <a:lstStyle/>
          <a:p>
            <a:r>
              <a:rPr lang="en-US" dirty="0" smtClean="0"/>
              <a:t>Changing conditions of the atmosphere that are experienced day to day and from month to month. </a:t>
            </a:r>
            <a:endParaRPr lang="en-US" dirty="0"/>
          </a:p>
        </p:txBody>
      </p:sp>
      <p:sp>
        <p:nvSpPr>
          <p:cNvPr id="6" name="Text Placeholder 5"/>
          <p:cNvSpPr>
            <a:spLocks noGrp="1"/>
          </p:cNvSpPr>
          <p:nvPr>
            <p:ph type="body" sz="quarter" idx="3"/>
          </p:nvPr>
        </p:nvSpPr>
        <p:spPr/>
        <p:txBody>
          <a:bodyPr/>
          <a:lstStyle/>
          <a:p>
            <a:r>
              <a:rPr lang="en-US" dirty="0" smtClean="0"/>
              <a:t>Climate</a:t>
            </a:r>
            <a:endParaRPr lang="en-US" dirty="0"/>
          </a:p>
        </p:txBody>
      </p:sp>
      <p:sp>
        <p:nvSpPr>
          <p:cNvPr id="7" name="Content Placeholder 6"/>
          <p:cNvSpPr>
            <a:spLocks noGrp="1"/>
          </p:cNvSpPr>
          <p:nvPr>
            <p:ph sz="quarter" idx="4"/>
          </p:nvPr>
        </p:nvSpPr>
        <p:spPr/>
        <p:txBody>
          <a:bodyPr/>
          <a:lstStyle/>
          <a:p>
            <a:r>
              <a:rPr lang="en-US" dirty="0" smtClean="0"/>
              <a:t>Characteristic patterns of weather experienced year to year in a particular area.</a:t>
            </a:r>
          </a:p>
          <a:p>
            <a:endParaRPr lang="en-US" dirty="0" smtClean="0"/>
          </a:p>
          <a:p>
            <a:r>
              <a:rPr lang="en-US" dirty="0" smtClean="0"/>
              <a:t>Includes average </a:t>
            </a:r>
            <a:r>
              <a:rPr lang="en-US" b="1" dirty="0" smtClean="0"/>
              <a:t>temperature and precipitation</a:t>
            </a:r>
            <a:r>
              <a:rPr lang="en-US" dirty="0" smtClean="0"/>
              <a:t>. </a:t>
            </a:r>
            <a:endParaRPr lang="en-US" dirty="0"/>
          </a:p>
        </p:txBody>
      </p:sp>
    </p:spTree>
    <p:extLst>
      <p:ext uri="{BB962C8B-B14F-4D97-AF65-F5344CB8AC3E}">
        <p14:creationId xmlns:p14="http://schemas.microsoft.com/office/powerpoint/2010/main" val="42906317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 calcmode="lin" valueType="num">
                                      <p:cBhvr additive="base">
                                        <p:cTn id="3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Climate Controls</a:t>
            </a:r>
            <a:endParaRPr lang="en-US" dirty="0"/>
          </a:p>
        </p:txBody>
      </p:sp>
      <p:sp>
        <p:nvSpPr>
          <p:cNvPr id="8" name="Content Placeholder 7"/>
          <p:cNvSpPr>
            <a:spLocks noGrp="1"/>
          </p:cNvSpPr>
          <p:nvPr>
            <p:ph idx="1"/>
          </p:nvPr>
        </p:nvSpPr>
        <p:spPr/>
        <p:txBody>
          <a:bodyPr/>
          <a:lstStyle/>
          <a:p>
            <a:r>
              <a:rPr lang="en-US" dirty="0" smtClean="0"/>
              <a:t>Factors that play a key role in influencing climatic conditions like temperature.</a:t>
            </a:r>
          </a:p>
          <a:p>
            <a:endParaRPr lang="en-US" dirty="0"/>
          </a:p>
          <a:p>
            <a:r>
              <a:rPr lang="en-US" dirty="0" smtClean="0"/>
              <a:t>These factors are closely linked and interdependent. </a:t>
            </a:r>
            <a:endParaRPr lang="en-US" dirty="0"/>
          </a:p>
        </p:txBody>
      </p:sp>
    </p:spTree>
    <p:extLst>
      <p:ext uri="{BB962C8B-B14F-4D97-AF65-F5344CB8AC3E}">
        <p14:creationId xmlns:p14="http://schemas.microsoft.com/office/powerpoint/2010/main" val="3662619769"/>
      </p:ext>
    </p:extLst>
  </p:cSld>
  <p:clrMapOvr>
    <a:masterClrMapping/>
  </p:clrMapOvr>
  <p:transition xmlns:p14="http://schemas.microsoft.com/office/powerpoint/2010/mai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a:xfrm>
            <a:off x="457200" y="1336146"/>
            <a:ext cx="8229600" cy="4525963"/>
          </a:xfrm>
        </p:spPr>
        <p:txBody>
          <a:bodyPr/>
          <a:lstStyle/>
          <a:p>
            <a:pPr marL="0" indent="0">
              <a:buNone/>
            </a:pPr>
            <a:r>
              <a:rPr lang="en-US" b="1" dirty="0" smtClean="0"/>
              <a:t>1. Latitude: </a:t>
            </a:r>
          </a:p>
          <a:p>
            <a:pPr marL="0" indent="0">
              <a:buNone/>
            </a:pPr>
            <a:r>
              <a:rPr lang="en-US" dirty="0" smtClean="0"/>
              <a:t>- Latitude controls both the angle at which the sun’s rays strike and the duration of the period of daylight </a:t>
            </a:r>
            <a:r>
              <a:rPr lang="en-US" dirty="0" smtClean="0">
                <a:sym typeface="Wingdings"/>
              </a:rPr>
              <a:t> determine that amount of </a:t>
            </a:r>
            <a:r>
              <a:rPr lang="en-US" b="1" dirty="0" smtClean="0">
                <a:sym typeface="Wingdings"/>
              </a:rPr>
              <a:t>insolation</a:t>
            </a:r>
            <a:r>
              <a:rPr lang="en-US" dirty="0" smtClean="0">
                <a:sym typeface="Wingdings"/>
              </a:rPr>
              <a:t> received. </a:t>
            </a:r>
            <a:endParaRPr lang="en-US" dirty="0" smtClean="0"/>
          </a:p>
        </p:txBody>
      </p:sp>
      <p:pic>
        <p:nvPicPr>
          <p:cNvPr id="9" name="Picture 8"/>
          <p:cNvPicPr>
            <a:picLocks noChangeAspect="1"/>
          </p:cNvPicPr>
          <p:nvPr/>
        </p:nvPicPr>
        <p:blipFill>
          <a:blip r:embed="rId3"/>
          <a:stretch>
            <a:fillRect/>
          </a:stretch>
        </p:blipFill>
        <p:spPr>
          <a:xfrm>
            <a:off x="1623748" y="3789468"/>
            <a:ext cx="5196953" cy="2623478"/>
          </a:xfrm>
          <a:prstGeom prst="rect">
            <a:avLst/>
          </a:prstGeom>
        </p:spPr>
      </p:pic>
    </p:spTree>
    <p:extLst>
      <p:ext uri="{BB962C8B-B14F-4D97-AF65-F5344CB8AC3E}">
        <p14:creationId xmlns:p14="http://schemas.microsoft.com/office/powerpoint/2010/main" val="2131941569"/>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44710"/>
          </a:xfrm>
        </p:spPr>
        <p:txBody>
          <a:bodyPr>
            <a:normAutofit/>
          </a:bodyPr>
          <a:lstStyle/>
          <a:p>
            <a:endParaRPr lang="en-US" dirty="0"/>
          </a:p>
        </p:txBody>
      </p:sp>
      <p:sp>
        <p:nvSpPr>
          <p:cNvPr id="3" name="Content Placeholder 2"/>
          <p:cNvSpPr>
            <a:spLocks noGrp="1"/>
          </p:cNvSpPr>
          <p:nvPr>
            <p:ph sz="half" idx="1"/>
          </p:nvPr>
        </p:nvSpPr>
        <p:spPr>
          <a:xfrm>
            <a:off x="217714" y="1179286"/>
            <a:ext cx="4172041" cy="5170713"/>
          </a:xfrm>
        </p:spPr>
        <p:txBody>
          <a:bodyPr>
            <a:normAutofit lnSpcReduction="10000"/>
          </a:bodyPr>
          <a:lstStyle/>
          <a:p>
            <a:pPr marL="0" indent="0">
              <a:buNone/>
            </a:pPr>
            <a:r>
              <a:rPr lang="en-US" sz="2400" b="1" dirty="0" smtClean="0"/>
              <a:t>2. Altitude:</a:t>
            </a:r>
          </a:p>
          <a:p>
            <a:pPr>
              <a:buFontTx/>
              <a:buChar char="-"/>
            </a:pPr>
            <a:r>
              <a:rPr lang="en-US" sz="2400" dirty="0" smtClean="0"/>
              <a:t>As one ascends the temperature drops b/c incoming UV rays are reflected and absorbed by the earth </a:t>
            </a:r>
            <a:r>
              <a:rPr lang="en-US" sz="2400" dirty="0" smtClean="0">
                <a:sym typeface="Wingdings"/>
              </a:rPr>
              <a:t> air cools as it rises. </a:t>
            </a:r>
          </a:p>
          <a:p>
            <a:pPr>
              <a:buFontTx/>
              <a:buChar char="-"/>
            </a:pPr>
            <a:r>
              <a:rPr lang="en-US" sz="2400" dirty="0" smtClean="0">
                <a:sym typeface="Wingdings"/>
              </a:rPr>
              <a:t>As altitude increases, temperature decreases.</a:t>
            </a:r>
          </a:p>
          <a:p>
            <a:pPr>
              <a:buFontTx/>
              <a:buChar char="-"/>
            </a:pPr>
            <a:r>
              <a:rPr lang="en-US" sz="2400" b="1" dirty="0" smtClean="0">
                <a:sym typeface="Wingdings"/>
              </a:rPr>
              <a:t>Average lapse rate</a:t>
            </a:r>
            <a:r>
              <a:rPr lang="en-US" sz="2400" dirty="0" smtClean="0">
                <a:sym typeface="Wingdings"/>
              </a:rPr>
              <a:t>: for every 1000m  temperature drops 6.5 degrees C. </a:t>
            </a:r>
          </a:p>
          <a:p>
            <a:pPr>
              <a:buFontTx/>
              <a:buChar char="-"/>
            </a:pPr>
            <a:endParaRPr lang="en-US" dirty="0">
              <a:sym typeface="Wingdings"/>
            </a:endParaRPr>
          </a:p>
        </p:txBody>
      </p:sp>
      <p:pic>
        <p:nvPicPr>
          <p:cNvPr id="5" name="Content Placeholder 4"/>
          <p:cNvPicPr>
            <a:picLocks noGrp="1" noChangeAspect="1"/>
          </p:cNvPicPr>
          <p:nvPr>
            <p:ph sz="half" idx="2"/>
          </p:nvPr>
        </p:nvPicPr>
        <p:blipFill rotWithShape="1">
          <a:blip r:embed="rId3"/>
          <a:srcRect l="-147" r="2900"/>
          <a:stretch/>
        </p:blipFill>
        <p:spPr>
          <a:xfrm>
            <a:off x="4389755" y="1179286"/>
            <a:ext cx="4427674" cy="5170713"/>
          </a:xfrm>
        </p:spPr>
      </p:pic>
    </p:spTree>
    <p:extLst>
      <p:ext uri="{BB962C8B-B14F-4D97-AF65-F5344CB8AC3E}">
        <p14:creationId xmlns:p14="http://schemas.microsoft.com/office/powerpoint/2010/main" val="65550982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3" name="Content Placeholder 2"/>
          <p:cNvSpPr>
            <a:spLocks noGrp="1"/>
          </p:cNvSpPr>
          <p:nvPr>
            <p:ph sz="half" idx="1"/>
          </p:nvPr>
        </p:nvSpPr>
        <p:spPr>
          <a:xfrm>
            <a:off x="204561" y="344383"/>
            <a:ext cx="3840480" cy="4343400"/>
          </a:xfrm>
        </p:spPr>
        <p:txBody>
          <a:bodyPr>
            <a:noAutofit/>
          </a:bodyPr>
          <a:lstStyle/>
          <a:p>
            <a:pPr marL="0" indent="0">
              <a:buNone/>
            </a:pPr>
            <a:r>
              <a:rPr lang="en-US" sz="2400" b="1" dirty="0">
                <a:sym typeface="Wingdings"/>
              </a:rPr>
              <a:t>3. </a:t>
            </a:r>
            <a:r>
              <a:rPr lang="en-US" sz="2400" b="1" dirty="0" smtClean="0">
                <a:sym typeface="Wingdings"/>
              </a:rPr>
              <a:t>Distribution of land and water</a:t>
            </a:r>
          </a:p>
          <a:p>
            <a:pPr marL="0" indent="0">
              <a:buNone/>
            </a:pPr>
            <a:r>
              <a:rPr lang="en-US" sz="2400" dirty="0" smtClean="0">
                <a:sym typeface="Wingdings"/>
              </a:rPr>
              <a:t>- Land and water heat and cool at different rates.</a:t>
            </a:r>
            <a:endParaRPr lang="en-US" sz="2400" dirty="0">
              <a:sym typeface="Wingdings"/>
            </a:endParaRPr>
          </a:p>
          <a:p>
            <a:pPr>
              <a:buFontTx/>
              <a:buChar char="-"/>
            </a:pPr>
            <a:r>
              <a:rPr lang="en-US" sz="2400" dirty="0" smtClean="0">
                <a:sym typeface="Wingdings"/>
              </a:rPr>
              <a:t>Water heats slowly, but retains heat for a long time vs. land heats and cools rapidly. </a:t>
            </a:r>
          </a:p>
          <a:p>
            <a:pPr>
              <a:buFontTx/>
              <a:buChar char="-"/>
            </a:pPr>
            <a:r>
              <a:rPr lang="en-US" sz="2400" dirty="0" smtClean="0">
                <a:sym typeface="Wingdings"/>
              </a:rPr>
              <a:t>This creates: </a:t>
            </a:r>
            <a:r>
              <a:rPr lang="en-US" sz="2400" b="1" dirty="0" smtClean="0">
                <a:sym typeface="Wingdings"/>
              </a:rPr>
              <a:t>maritime climates </a:t>
            </a:r>
            <a:r>
              <a:rPr lang="en-US" sz="2400" dirty="0" smtClean="0">
                <a:sym typeface="Wingdings"/>
              </a:rPr>
              <a:t>in places close to the ocean and </a:t>
            </a:r>
            <a:r>
              <a:rPr lang="en-US" sz="2400" b="1" dirty="0" smtClean="0">
                <a:sym typeface="Wingdings"/>
              </a:rPr>
              <a:t>continental climates </a:t>
            </a:r>
            <a:r>
              <a:rPr lang="en-US" sz="2400" dirty="0" smtClean="0">
                <a:sym typeface="Wingdings"/>
              </a:rPr>
              <a:t>in places far inland. </a:t>
            </a:r>
            <a:endParaRPr lang="en-US" sz="2400" dirty="0"/>
          </a:p>
        </p:txBody>
      </p:sp>
      <p:pic>
        <p:nvPicPr>
          <p:cNvPr id="6" name="Content Placeholder 5"/>
          <p:cNvPicPr>
            <a:picLocks noGrp="1" noChangeAspect="1"/>
          </p:cNvPicPr>
          <p:nvPr>
            <p:ph sz="half" idx="2"/>
          </p:nvPr>
        </p:nvPicPr>
        <p:blipFill rotWithShape="1">
          <a:blip r:embed="rId3"/>
          <a:srcRect l="-49" r="1292"/>
          <a:stretch/>
        </p:blipFill>
        <p:spPr>
          <a:xfrm>
            <a:off x="4045041" y="1444533"/>
            <a:ext cx="5098959" cy="5213896"/>
          </a:xfrm>
        </p:spPr>
      </p:pic>
    </p:spTree>
    <p:extLst>
      <p:ext uri="{BB962C8B-B14F-4D97-AF65-F5344CB8AC3E}">
        <p14:creationId xmlns:p14="http://schemas.microsoft.com/office/powerpoint/2010/main" val="2819793117"/>
      </p:ext>
    </p:extLst>
  </p:cSld>
  <p:clrMapOvr>
    <a:masterClrMapping/>
  </p:clrMapOvr>
  <p:transition xmlns:p14="http://schemas.microsoft.com/office/powerpoint/2010/mai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290286" y="1600201"/>
            <a:ext cx="8853714" cy="4985656"/>
          </a:xfrm>
        </p:spPr>
        <p:txBody>
          <a:bodyPr/>
          <a:lstStyle/>
          <a:p>
            <a:pPr marL="0" indent="0">
              <a:buNone/>
            </a:pPr>
            <a:r>
              <a:rPr lang="en-US" b="1" dirty="0" smtClean="0"/>
              <a:t>4. Prevailing Winds:</a:t>
            </a:r>
          </a:p>
          <a:p>
            <a:pPr>
              <a:buFontTx/>
              <a:buChar char="-"/>
            </a:pPr>
            <a:r>
              <a:rPr lang="en-US" b="1" dirty="0" smtClean="0"/>
              <a:t>Winds from oceans will bring mild temperatures </a:t>
            </a:r>
            <a:r>
              <a:rPr lang="en-US" dirty="0" smtClean="0"/>
              <a:t>and </a:t>
            </a:r>
            <a:r>
              <a:rPr lang="en-US" b="1" dirty="0" smtClean="0"/>
              <a:t>winds from land will bring extreme cold or hot </a:t>
            </a:r>
            <a:r>
              <a:rPr lang="en-US" dirty="0" smtClean="0"/>
              <a:t>temperatures.  </a:t>
            </a:r>
          </a:p>
          <a:p>
            <a:pPr>
              <a:buFontTx/>
              <a:buChar char="-"/>
            </a:pPr>
            <a:endParaRPr lang="en-US" dirty="0" smtClean="0"/>
          </a:p>
        </p:txBody>
      </p:sp>
      <p:pic>
        <p:nvPicPr>
          <p:cNvPr id="4" name="Picture 3"/>
          <p:cNvPicPr>
            <a:picLocks noChangeAspect="1"/>
          </p:cNvPicPr>
          <p:nvPr/>
        </p:nvPicPr>
        <p:blipFill>
          <a:blip r:embed="rId3"/>
          <a:stretch>
            <a:fillRect/>
          </a:stretch>
        </p:blipFill>
        <p:spPr>
          <a:xfrm>
            <a:off x="3439886" y="3396343"/>
            <a:ext cx="4343400" cy="3189513"/>
          </a:xfrm>
          <a:prstGeom prst="rect">
            <a:avLst/>
          </a:prstGeom>
        </p:spPr>
      </p:pic>
    </p:spTree>
    <p:extLst>
      <p:ext uri="{BB962C8B-B14F-4D97-AF65-F5344CB8AC3E}">
        <p14:creationId xmlns:p14="http://schemas.microsoft.com/office/powerpoint/2010/main" val="175872223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a:t>d</a:t>
            </a:r>
            <a:r>
              <a:rPr lang="en-US" dirty="0" smtClean="0"/>
              <a:t>uring the day:</a:t>
            </a:r>
            <a:endParaRPr lang="en-US" dirty="0"/>
          </a:p>
        </p:txBody>
      </p:sp>
      <p:sp>
        <p:nvSpPr>
          <p:cNvPr id="3" name="Content Placeholder 2"/>
          <p:cNvSpPr>
            <a:spLocks noGrp="1"/>
          </p:cNvSpPr>
          <p:nvPr>
            <p:ph idx="1"/>
          </p:nvPr>
        </p:nvSpPr>
        <p:spPr>
          <a:xfrm>
            <a:off x="549275" y="508000"/>
            <a:ext cx="8042276" cy="5435601"/>
          </a:xfrm>
        </p:spPr>
        <p:txBody>
          <a:bodyPr/>
          <a:lstStyle/>
          <a:p>
            <a:pPr marL="0" indent="0">
              <a:buNone/>
            </a:pPr>
            <a:r>
              <a:rPr lang="en-US" b="1" dirty="0"/>
              <a:t>5</a:t>
            </a:r>
            <a:r>
              <a:rPr lang="en-US" b="1" dirty="0" smtClean="0"/>
              <a:t>. Clouds: </a:t>
            </a:r>
          </a:p>
        </p:txBody>
      </p:sp>
      <p:pic>
        <p:nvPicPr>
          <p:cNvPr id="4" name="Picture 3"/>
          <p:cNvPicPr>
            <a:picLocks noChangeAspect="1"/>
          </p:cNvPicPr>
          <p:nvPr/>
        </p:nvPicPr>
        <p:blipFill>
          <a:blip r:embed="rId3"/>
          <a:stretch>
            <a:fillRect/>
          </a:stretch>
        </p:blipFill>
        <p:spPr>
          <a:xfrm>
            <a:off x="168729" y="1279072"/>
            <a:ext cx="3835400" cy="3162300"/>
          </a:xfrm>
          <a:prstGeom prst="rect">
            <a:avLst/>
          </a:prstGeom>
        </p:spPr>
      </p:pic>
      <p:pic>
        <p:nvPicPr>
          <p:cNvPr id="5" name="Picture 4"/>
          <p:cNvPicPr>
            <a:picLocks noChangeAspect="1"/>
          </p:cNvPicPr>
          <p:nvPr/>
        </p:nvPicPr>
        <p:blipFill>
          <a:blip r:embed="rId4"/>
          <a:stretch>
            <a:fillRect/>
          </a:stretch>
        </p:blipFill>
        <p:spPr>
          <a:xfrm>
            <a:off x="4489451" y="2993571"/>
            <a:ext cx="4291692" cy="3410858"/>
          </a:xfrm>
          <a:prstGeom prst="rect">
            <a:avLst/>
          </a:prstGeom>
        </p:spPr>
      </p:pic>
    </p:spTree>
    <p:extLst>
      <p:ext uri="{BB962C8B-B14F-4D97-AF65-F5344CB8AC3E}">
        <p14:creationId xmlns:p14="http://schemas.microsoft.com/office/powerpoint/2010/main" val="3319823320"/>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at night:</a:t>
            </a:r>
            <a:endParaRPr lang="en-US" dirty="0"/>
          </a:p>
        </p:txBody>
      </p:sp>
      <p:pic>
        <p:nvPicPr>
          <p:cNvPr id="4" name="Content Placeholder 3"/>
          <p:cNvPicPr>
            <a:picLocks noGrp="1" noChangeAspect="1"/>
          </p:cNvPicPr>
          <p:nvPr>
            <p:ph idx="1"/>
          </p:nvPr>
        </p:nvPicPr>
        <p:blipFill rotWithShape="1">
          <a:blip r:embed="rId3"/>
          <a:srcRect t="1654"/>
          <a:stretch/>
        </p:blipFill>
        <p:spPr>
          <a:xfrm>
            <a:off x="189591" y="279532"/>
            <a:ext cx="4200980" cy="3516019"/>
          </a:xfrm>
        </p:spPr>
      </p:pic>
      <p:pic>
        <p:nvPicPr>
          <p:cNvPr id="5" name="Picture 4"/>
          <p:cNvPicPr>
            <a:picLocks noChangeAspect="1"/>
          </p:cNvPicPr>
          <p:nvPr/>
        </p:nvPicPr>
        <p:blipFill>
          <a:blip r:embed="rId4"/>
          <a:stretch>
            <a:fillRect/>
          </a:stretch>
        </p:blipFill>
        <p:spPr>
          <a:xfrm>
            <a:off x="4743451" y="2957286"/>
            <a:ext cx="3848100" cy="3541485"/>
          </a:xfrm>
          <a:prstGeom prst="rect">
            <a:avLst/>
          </a:prstGeom>
        </p:spPr>
      </p:pic>
    </p:spTree>
    <p:extLst>
      <p:ext uri="{BB962C8B-B14F-4D97-AF65-F5344CB8AC3E}">
        <p14:creationId xmlns:p14="http://schemas.microsoft.com/office/powerpoint/2010/main" val="1853482243"/>
      </p:ext>
    </p:extLst>
  </p:cSld>
  <p:clrMapOvr>
    <a:masterClrMapping/>
  </p:clrMapOvr>
  <p:transition xmlns:p14="http://schemas.microsoft.com/office/powerpoint/2010/mai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637</TotalTime>
  <Words>576</Words>
  <Application>Microsoft Macintosh PowerPoint</Application>
  <PresentationFormat>On-screen Show (4:3)</PresentationFormat>
  <Paragraphs>46</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Breeze</vt:lpstr>
      <vt:lpstr>Introduction to Weather and Climate </vt:lpstr>
      <vt:lpstr>Weather vs. Climate</vt:lpstr>
      <vt:lpstr>Climate Controls</vt:lpstr>
      <vt:lpstr>PowerPoint Presentation</vt:lpstr>
      <vt:lpstr>PowerPoint Presentation</vt:lpstr>
      <vt:lpstr>PowerPoint Presentation</vt:lpstr>
      <vt:lpstr> </vt:lpstr>
      <vt:lpstr>during the day:</vt:lpstr>
      <vt:lpstr>at night:</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Weather and Climate </dc:title>
  <dc:creator>User</dc:creator>
  <cp:lastModifiedBy>User</cp:lastModifiedBy>
  <cp:revision>21</cp:revision>
  <dcterms:created xsi:type="dcterms:W3CDTF">2015-02-10T23:18:23Z</dcterms:created>
  <dcterms:modified xsi:type="dcterms:W3CDTF">2016-01-22T16:09:27Z</dcterms:modified>
</cp:coreProperties>
</file>