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6" r:id="rId6"/>
    <p:sldId id="264" r:id="rId7"/>
    <p:sldId id="265" r:id="rId8"/>
    <p:sldId id="268" r:id="rId9"/>
    <p:sldId id="261" r:id="rId10"/>
    <p:sldId id="262" r:id="rId11"/>
    <p:sldId id="267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9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D4BB1C-BE34-4151-9DC4-4088C8EC86F1}" type="datetimeFigureOut">
              <a:rPr lang="en-CA" smtClean="0"/>
              <a:pPr/>
              <a:t>15-11-18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B6986-0783-4C99-88B2-B1DF28EF1F4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4736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B6986-0783-4C99-88B2-B1DF28EF1F4C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5419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BC: 29% of population using</a:t>
            </a:r>
            <a:r>
              <a:rPr lang="en-US" baseline="0" dirty="0" smtClean="0"/>
              <a:t> groundwater for domestic purposes. In Canada over 8.9 million people rely on it for domestic use.  30% of worlds freshwater is in the ground. </a:t>
            </a:r>
            <a:endParaRPr lang="en-US" baseline="0" dirty="0" smtClean="0"/>
          </a:p>
          <a:p>
            <a:endParaRPr lang="en-US" dirty="0" smtClean="0"/>
          </a:p>
          <a:p>
            <a:r>
              <a:rPr lang="en-US" dirty="0" smtClean="0"/>
              <a:t>https://</a:t>
            </a:r>
            <a:r>
              <a:rPr lang="en-US" dirty="0" err="1" smtClean="0"/>
              <a:t>classzone.com</a:t>
            </a:r>
            <a:r>
              <a:rPr lang="en-US" dirty="0" smtClean="0"/>
              <a:t>/books/</a:t>
            </a:r>
            <a:r>
              <a:rPr lang="en-US" dirty="0" err="1" smtClean="0"/>
              <a:t>earth_science</a:t>
            </a:r>
            <a:r>
              <a:rPr lang="en-US" dirty="0" smtClean="0"/>
              <a:t>/</a:t>
            </a:r>
            <a:r>
              <a:rPr lang="en-US" dirty="0" err="1" smtClean="0"/>
              <a:t>terc</a:t>
            </a:r>
            <a:r>
              <a:rPr lang="en-US" dirty="0" smtClean="0"/>
              <a:t>/content/investigations/es1401/es1401page04.cfm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B6986-0783-4C99-88B2-B1DF28EF1F4C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6277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aseline="0" dirty="0" smtClean="0"/>
              <a:t>Permeability </a:t>
            </a:r>
            <a:r>
              <a:rPr lang="en-CA" baseline="0" dirty="0" smtClean="0"/>
              <a:t>through the rock, porosity </a:t>
            </a:r>
            <a:r>
              <a:rPr lang="en-CA" baseline="0" dirty="0" smtClean="0">
                <a:sym typeface="Wingdings"/>
              </a:rPr>
              <a:t> open spaces, the empty spaces that water can work around to make it to the zone of saturation. Depends on size and shape of rock. Limestone: flat  does not allow water to flow through but round shaped like gravel has high porosity. Well sorted  high porosity and poorly sorted  low porosity. </a:t>
            </a:r>
            <a:r>
              <a:rPr lang="en-CA" baseline="0" dirty="0" smtClean="0">
                <a:sym typeface="Wingdings"/>
              </a:rPr>
              <a:t>Two separate characteristics of rocks control how effective they are as aquifers: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B6986-0783-4C99-88B2-B1DF28EF1F4C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9451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Water is under pressure so when</a:t>
            </a:r>
            <a:r>
              <a:rPr lang="en-US" baseline="0" dirty="0" smtClean="0"/>
              <a:t> a well is drilled into the rock layer it comes to the surface under its own pressure.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B6986-0783-4C99-88B2-B1DF28EF1F4C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8520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Pollutants can seep with the water and this aquifer and the ordinary well water source could be contaminated by</a:t>
            </a:r>
            <a:r>
              <a:rPr lang="en-US" baseline="0" dirty="0" smtClean="0"/>
              <a:t> local sources.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B6986-0783-4C99-88B2-B1DF28EF1F4C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8659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Hot water can readily dissolve minerals and carry them away in solution. Hot groundwater comes to the surface it cools quickly and can no longer hold the dissolved minerals</a:t>
            </a:r>
            <a:r>
              <a:rPr lang="en-US" baseline="0" dirty="0" smtClean="0"/>
              <a:t> and forms layers of mineral deposits.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B6986-0783-4C99-88B2-B1DF28EF1F4C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0003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caverns increase in size the ground above could often</a:t>
            </a:r>
            <a:r>
              <a:rPr lang="en-US" baseline="0" dirty="0" smtClean="0"/>
              <a:t> collapse.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B6986-0783-4C99-88B2-B1DF28EF1F4C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7517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Cause? Heavy rain, tropical storms, heavy pumping of groundwater, extensive drilling, and excavation. 6,694 sinkhole-related claims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B6986-0783-4C99-88B2-B1DF28EF1F4C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1406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A396-2528-46D1-B252-E5FBACCD06A2}" type="datetimeFigureOut">
              <a:rPr lang="en-CA" smtClean="0"/>
              <a:pPr/>
              <a:t>15-11-18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337F-8917-4329-B7EA-5C35BE98148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A396-2528-46D1-B252-E5FBACCD06A2}" type="datetimeFigureOut">
              <a:rPr lang="en-CA" smtClean="0"/>
              <a:pPr/>
              <a:t>15-11-18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337F-8917-4329-B7EA-5C35BE98148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A396-2528-46D1-B252-E5FBACCD06A2}" type="datetimeFigureOut">
              <a:rPr lang="en-CA" smtClean="0"/>
              <a:pPr/>
              <a:t>15-11-18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337F-8917-4329-B7EA-5C35BE98148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A396-2528-46D1-B252-E5FBACCD06A2}" type="datetimeFigureOut">
              <a:rPr lang="en-CA" smtClean="0"/>
              <a:pPr/>
              <a:t>15-11-18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337F-8917-4329-B7EA-5C35BE98148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A396-2528-46D1-B252-E5FBACCD06A2}" type="datetimeFigureOut">
              <a:rPr lang="en-CA" smtClean="0"/>
              <a:pPr/>
              <a:t>15-11-18</a:t>
            </a:fld>
            <a:endParaRPr lang="en-CA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337F-8917-4329-B7EA-5C35BE98148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A396-2528-46D1-B252-E5FBACCD06A2}" type="datetimeFigureOut">
              <a:rPr lang="en-CA" smtClean="0"/>
              <a:pPr/>
              <a:t>15-11-18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337F-8917-4329-B7EA-5C35BE98148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A396-2528-46D1-B252-E5FBACCD06A2}" type="datetimeFigureOut">
              <a:rPr lang="en-CA" smtClean="0"/>
              <a:pPr/>
              <a:t>15-11-18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337F-8917-4329-B7EA-5C35BE98148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A396-2528-46D1-B252-E5FBACCD06A2}" type="datetimeFigureOut">
              <a:rPr lang="en-CA" smtClean="0"/>
              <a:pPr/>
              <a:t>15-11-18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337F-8917-4329-B7EA-5C35BE98148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A396-2528-46D1-B252-E5FBACCD06A2}" type="datetimeFigureOut">
              <a:rPr lang="en-CA" smtClean="0"/>
              <a:pPr/>
              <a:t>15-11-18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337F-8917-4329-B7EA-5C35BE98148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A396-2528-46D1-B252-E5FBACCD06A2}" type="datetimeFigureOut">
              <a:rPr lang="en-CA" smtClean="0"/>
              <a:pPr/>
              <a:t>15-11-18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337F-8917-4329-B7EA-5C35BE98148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A396-2528-46D1-B252-E5FBACCD06A2}" type="datetimeFigureOut">
              <a:rPr lang="en-CA" smtClean="0"/>
              <a:pPr/>
              <a:t>15-11-18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337F-8917-4329-B7EA-5C35BE98148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86BA396-2528-46D1-B252-E5FBACCD06A2}" type="datetimeFigureOut">
              <a:rPr lang="en-CA" smtClean="0"/>
              <a:pPr/>
              <a:t>15-11-18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9A9337F-8917-4329-B7EA-5C35BE98148F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xmlns:p14="http://schemas.microsoft.com/office/powerpoint/2010/main" spd="slow">
    <p:push dir="u"/>
  </p:transition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Groundwater 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Unit 4: Gradational Processes</a:t>
            </a:r>
          </a:p>
          <a:p>
            <a:r>
              <a:rPr lang="en-CA" dirty="0" smtClean="0"/>
              <a:t>Ms. </a:t>
            </a:r>
            <a:r>
              <a:rPr lang="en-CA" dirty="0" err="1" smtClean="0"/>
              <a:t>Thind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11993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b="1" dirty="0" smtClean="0"/>
              <a:t>Caves or Caverns:</a:t>
            </a:r>
          </a:p>
          <a:p>
            <a:r>
              <a:rPr lang="en-CA" dirty="0" smtClean="0"/>
              <a:t>Found in areas of underlain of limestone</a:t>
            </a:r>
          </a:p>
          <a:p>
            <a:pPr marL="0" indent="0">
              <a:buNone/>
            </a:pPr>
            <a:endParaRPr lang="en-CA" dirty="0" smtClean="0"/>
          </a:p>
          <a:p>
            <a:r>
              <a:rPr lang="en-CA" dirty="0" smtClean="0"/>
              <a:t>Water moves through rock, it can </a:t>
            </a:r>
            <a:r>
              <a:rPr lang="en-CA" b="1" dirty="0" smtClean="0"/>
              <a:t>dissolve </a:t>
            </a:r>
            <a:r>
              <a:rPr lang="en-CA" dirty="0" smtClean="0"/>
              <a:t>limestone. </a:t>
            </a:r>
            <a:endParaRPr lang="en-CA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4824"/>
            <a:ext cx="4038600" cy="4104456"/>
          </a:xfrm>
        </p:spPr>
      </p:pic>
    </p:spTree>
    <p:extLst>
      <p:ext uri="{BB962C8B-B14F-4D97-AF65-F5344CB8AC3E}">
        <p14:creationId xmlns:p14="http://schemas.microsoft.com/office/powerpoint/2010/main" val="272957033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b="1" dirty="0" smtClean="0"/>
              <a:t>Sinkholes:</a:t>
            </a:r>
          </a:p>
          <a:p>
            <a:r>
              <a:rPr lang="en-CA" dirty="0" smtClean="0"/>
              <a:t>As caverns </a:t>
            </a:r>
            <a:r>
              <a:rPr lang="en-CA" b="1" dirty="0" smtClean="0"/>
              <a:t>increase</a:t>
            </a:r>
            <a:r>
              <a:rPr lang="en-CA" dirty="0" smtClean="0"/>
              <a:t> in size the overlying support diminishes and the ground collapses </a:t>
            </a:r>
            <a:r>
              <a:rPr lang="en-CA" dirty="0" smtClean="0">
                <a:sym typeface="Wingdings" pitchFamily="2" charset="2"/>
              </a:rPr>
              <a:t> forms a </a:t>
            </a:r>
            <a:r>
              <a:rPr lang="en-CA" b="1" dirty="0" smtClean="0">
                <a:sym typeface="Wingdings" pitchFamily="2" charset="2"/>
              </a:rPr>
              <a:t>depression</a:t>
            </a:r>
            <a:r>
              <a:rPr lang="en-CA" dirty="0" smtClean="0">
                <a:sym typeface="Wingdings" pitchFamily="2" charset="2"/>
              </a:rPr>
              <a:t>  sinkhole. </a:t>
            </a:r>
            <a:endParaRPr lang="en-CA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16832"/>
            <a:ext cx="4038600" cy="3888432"/>
          </a:xfrm>
        </p:spPr>
      </p:pic>
    </p:spTree>
    <p:extLst>
      <p:ext uri="{BB962C8B-B14F-4D97-AF65-F5344CB8AC3E}">
        <p14:creationId xmlns:p14="http://schemas.microsoft.com/office/powerpoint/2010/main" val="235627090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Florida: Why so many sinkholes?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Bulk of Florida peninsula is made up of carbonate rock (limestone and </a:t>
            </a:r>
            <a:r>
              <a:rPr lang="en-US" dirty="0" err="1" smtClean="0"/>
              <a:t>dolostone</a:t>
            </a:r>
            <a:r>
              <a:rPr lang="en-US" dirty="0" smtClean="0"/>
              <a:t>) overlain by sand and clay.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Carbonate rocks may dissolve </a:t>
            </a:r>
            <a:r>
              <a:rPr lang="en-US" b="1" dirty="0" smtClean="0"/>
              <a:t>(solution) </a:t>
            </a:r>
            <a:r>
              <a:rPr lang="en-US" dirty="0" smtClean="0"/>
              <a:t>forming </a:t>
            </a:r>
            <a:r>
              <a:rPr lang="en-US" b="1" dirty="0" smtClean="0"/>
              <a:t>karst terrain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15716" r="157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3097423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=tQvv8YFCGsY</a:t>
            </a:r>
          </a:p>
        </p:txBody>
      </p:sp>
    </p:spTree>
    <p:extLst>
      <p:ext uri="{BB962C8B-B14F-4D97-AF65-F5344CB8AC3E}">
        <p14:creationId xmlns:p14="http://schemas.microsoft.com/office/powerpoint/2010/main" val="50182386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Terms use pgs. 145-149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Permeability </a:t>
            </a:r>
          </a:p>
          <a:p>
            <a:pPr marL="0" indent="0">
              <a:buNone/>
            </a:pPr>
            <a:r>
              <a:rPr lang="en-US" dirty="0" smtClean="0"/>
              <a:t>Porosity</a:t>
            </a:r>
          </a:p>
          <a:p>
            <a:pPr marL="0" indent="0">
              <a:buNone/>
            </a:pPr>
            <a:r>
              <a:rPr lang="en-US" dirty="0" smtClean="0"/>
              <a:t>Zone of saturation</a:t>
            </a:r>
          </a:p>
          <a:p>
            <a:pPr marL="0" indent="0">
              <a:buNone/>
            </a:pPr>
            <a:r>
              <a:rPr lang="en-US" dirty="0" smtClean="0"/>
              <a:t>Zone of aeration</a:t>
            </a:r>
          </a:p>
          <a:p>
            <a:pPr marL="0" indent="0">
              <a:buNone/>
            </a:pPr>
            <a:r>
              <a:rPr lang="en-US" dirty="0" smtClean="0"/>
              <a:t>Water table</a:t>
            </a:r>
          </a:p>
          <a:p>
            <a:pPr marL="0" indent="0">
              <a:buNone/>
            </a:pPr>
            <a:r>
              <a:rPr lang="en-US" dirty="0" smtClean="0"/>
              <a:t>Ordinary well</a:t>
            </a:r>
          </a:p>
          <a:p>
            <a:pPr marL="0" indent="0">
              <a:buNone/>
            </a:pPr>
            <a:r>
              <a:rPr lang="en-US" dirty="0" smtClean="0"/>
              <a:t>Artesian well</a:t>
            </a:r>
          </a:p>
          <a:p>
            <a:pPr marL="0" indent="0">
              <a:buNone/>
            </a:pPr>
            <a:r>
              <a:rPr lang="en-US" dirty="0" smtClean="0"/>
              <a:t>Aquifer</a:t>
            </a:r>
          </a:p>
          <a:p>
            <a:pPr marL="0" indent="0">
              <a:buNone/>
            </a:pPr>
            <a:r>
              <a:rPr lang="en-US" dirty="0" smtClean="0"/>
              <a:t>Cave or cavern</a:t>
            </a:r>
          </a:p>
          <a:p>
            <a:pPr marL="0" indent="0">
              <a:buNone/>
            </a:pPr>
            <a:r>
              <a:rPr lang="en-US" dirty="0" smtClean="0"/>
              <a:t>Travertine terraces</a:t>
            </a:r>
          </a:p>
          <a:p>
            <a:pPr marL="0" indent="0">
              <a:buNone/>
            </a:pPr>
            <a:r>
              <a:rPr lang="en-US" dirty="0" smtClean="0"/>
              <a:t>Sinkhole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1458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groundwater?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fresh water (from rain or melting ice and snow) that soaks into the soil and is stored in the tiny spaces between rocks and particles of soil. </a:t>
            </a:r>
          </a:p>
          <a:p>
            <a:r>
              <a:rPr lang="en-CA" dirty="0" smtClean="0"/>
              <a:t>can stay underground for hundreds of thousands of years, or it can come to the surface and help fill rivers, streams, lakes, ponds, and wetlands. </a:t>
            </a:r>
          </a:p>
          <a:p>
            <a:r>
              <a:rPr lang="en-CA" dirty="0" smtClean="0"/>
              <a:t>can also come to the surface as a spring or be pumped from a well. </a:t>
            </a:r>
          </a:p>
          <a:p>
            <a:r>
              <a:rPr lang="en-CA" dirty="0" smtClean="0"/>
              <a:t>Both of these are common ways we get</a:t>
            </a:r>
            <a:r>
              <a:rPr lang="en-CA" dirty="0"/>
              <a:t> </a:t>
            </a:r>
            <a:r>
              <a:rPr lang="en-CA" dirty="0" smtClean="0"/>
              <a:t>water for </a:t>
            </a:r>
            <a:r>
              <a:rPr lang="en-CA" dirty="0"/>
              <a:t>m</a:t>
            </a:r>
            <a:r>
              <a:rPr lang="en-CA" dirty="0" smtClean="0"/>
              <a:t>unicipal, domestic, and agricultural purposes.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4042490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Groundwater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sz="2800" dirty="0" smtClean="0"/>
              <a:t>Groundwater is dependent on the </a:t>
            </a:r>
            <a:r>
              <a:rPr lang="en-CA" sz="2800" b="1" dirty="0" smtClean="0"/>
              <a:t>permeability and porosity </a:t>
            </a:r>
            <a:r>
              <a:rPr lang="en-CA" sz="2800" dirty="0" smtClean="0"/>
              <a:t>of rock layers. </a:t>
            </a:r>
          </a:p>
          <a:p>
            <a:pPr marL="0" indent="0">
              <a:buNone/>
            </a:pPr>
            <a:endParaRPr lang="en-CA" sz="2800" dirty="0" smtClean="0"/>
          </a:p>
          <a:p>
            <a:r>
              <a:rPr lang="en-CA" sz="2800" b="1" dirty="0" smtClean="0"/>
              <a:t>Permeability: </a:t>
            </a:r>
            <a:r>
              <a:rPr lang="en-CA" sz="2800" dirty="0" smtClean="0"/>
              <a:t>refers to how fast water can pass through rock layers. </a:t>
            </a:r>
          </a:p>
          <a:p>
            <a:pPr marL="0" indent="0">
              <a:buNone/>
            </a:pPr>
            <a:endParaRPr lang="en-CA" sz="2800" dirty="0" smtClean="0"/>
          </a:p>
          <a:p>
            <a:r>
              <a:rPr lang="en-CA" sz="2800" b="1" dirty="0" smtClean="0"/>
              <a:t>Porosity: </a:t>
            </a:r>
            <a:r>
              <a:rPr lang="en-CA" sz="2800" dirty="0" smtClean="0"/>
              <a:t>refers to the portion of open spaces in the soil material.</a:t>
            </a:r>
            <a:endParaRPr lang="en-CA" sz="2800" b="1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985" r="607"/>
          <a:stretch/>
        </p:blipFill>
        <p:spPr>
          <a:xfrm>
            <a:off x="4572000" y="1412776"/>
            <a:ext cx="4248472" cy="4608512"/>
          </a:xfrm>
        </p:spPr>
      </p:pic>
    </p:spTree>
    <p:extLst>
      <p:ext uri="{BB962C8B-B14F-4D97-AF65-F5344CB8AC3E}">
        <p14:creationId xmlns:p14="http://schemas.microsoft.com/office/powerpoint/2010/main" val="353062173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Importance of groundwater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Areas with no mountain ranges rely on groundwater for their water source if rainfall is inadequate. </a:t>
            </a:r>
          </a:p>
          <a:p>
            <a:pPr marL="0" indent="0">
              <a:buNone/>
            </a:pPr>
            <a:endParaRPr lang="en-CA" dirty="0" smtClean="0"/>
          </a:p>
          <a:p>
            <a:r>
              <a:rPr lang="en-CA" dirty="0" smtClean="0"/>
              <a:t>In the prairies groundwater is used extensively for </a:t>
            </a:r>
            <a:r>
              <a:rPr lang="en-CA" b="1" dirty="0" smtClean="0"/>
              <a:t>crop irrigation</a:t>
            </a:r>
            <a:r>
              <a:rPr lang="en-CA" dirty="0" smtClean="0"/>
              <a:t>. </a:t>
            </a:r>
          </a:p>
          <a:p>
            <a:pPr marL="0" indent="0">
              <a:buNone/>
            </a:pPr>
            <a:endParaRPr lang="en-CA" dirty="0" smtClean="0"/>
          </a:p>
          <a:p>
            <a:r>
              <a:rPr lang="en-CA" dirty="0" smtClean="0"/>
              <a:t>Can you think of other reasons?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72816"/>
            <a:ext cx="4000500" cy="4032448"/>
          </a:xfrm>
        </p:spPr>
      </p:pic>
    </p:spTree>
    <p:extLst>
      <p:ext uri="{BB962C8B-B14F-4D97-AF65-F5344CB8AC3E}">
        <p14:creationId xmlns:p14="http://schemas.microsoft.com/office/powerpoint/2010/main" val="260657150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Groundwater zones: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CA" sz="2800" dirty="0" smtClean="0"/>
              <a:t>When water infiltrates the ground a section of rock becomes saturated </a:t>
            </a:r>
            <a:r>
              <a:rPr lang="en-CA" sz="2800" dirty="0" smtClean="0">
                <a:sym typeface="Wingdings" pitchFamily="2" charset="2"/>
              </a:rPr>
              <a:t> </a:t>
            </a:r>
            <a:r>
              <a:rPr lang="en-CA" sz="2800" b="1" dirty="0" smtClean="0">
                <a:sym typeface="Wingdings" pitchFamily="2" charset="2"/>
              </a:rPr>
              <a:t>zone of saturation  </a:t>
            </a:r>
            <a:r>
              <a:rPr lang="en-CA" sz="2800" dirty="0" smtClean="0">
                <a:sym typeface="Wingdings" pitchFamily="2" charset="2"/>
              </a:rPr>
              <a:t>this is the groundwater.</a:t>
            </a:r>
          </a:p>
          <a:p>
            <a:pPr marL="0" indent="0">
              <a:buNone/>
            </a:pPr>
            <a:endParaRPr lang="en-CA" sz="2800" dirty="0" smtClean="0">
              <a:sym typeface="Wingdings" pitchFamily="2" charset="2"/>
            </a:endParaRPr>
          </a:p>
          <a:p>
            <a:r>
              <a:rPr lang="en-CA" sz="2800" dirty="0" smtClean="0">
                <a:sym typeface="Wingdings" pitchFamily="2" charset="2"/>
              </a:rPr>
              <a:t>The top of the saturated rock/soil is the </a:t>
            </a:r>
            <a:r>
              <a:rPr lang="en-CA" sz="2800" b="1" dirty="0" smtClean="0">
                <a:sym typeface="Wingdings" pitchFamily="2" charset="2"/>
              </a:rPr>
              <a:t>water table</a:t>
            </a:r>
            <a:r>
              <a:rPr lang="en-CA" sz="2800" dirty="0" smtClean="0">
                <a:sym typeface="Wingdings" pitchFamily="2" charset="2"/>
              </a:rPr>
              <a:t>.</a:t>
            </a:r>
          </a:p>
          <a:p>
            <a:pPr marL="0" indent="0">
              <a:buNone/>
            </a:pPr>
            <a:endParaRPr lang="en-CA" sz="2800" dirty="0" smtClean="0">
              <a:sym typeface="Wingdings" pitchFamily="2" charset="2"/>
            </a:endParaRPr>
          </a:p>
          <a:p>
            <a:r>
              <a:rPr lang="en-CA" sz="2800" dirty="0" smtClean="0">
                <a:sym typeface="Wingdings" pitchFamily="2" charset="2"/>
              </a:rPr>
              <a:t>The portion of rock that is not 100% saturated is called </a:t>
            </a:r>
            <a:r>
              <a:rPr lang="en-CA" sz="2800" b="1" dirty="0" smtClean="0">
                <a:sym typeface="Wingdings" pitchFamily="2" charset="2"/>
              </a:rPr>
              <a:t>the zone aeration.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478" r="468"/>
          <a:stretch/>
        </p:blipFill>
        <p:spPr>
          <a:xfrm>
            <a:off x="4813241" y="1412776"/>
            <a:ext cx="3935223" cy="4896544"/>
          </a:xfrm>
        </p:spPr>
      </p:pic>
    </p:spTree>
    <p:extLst>
      <p:ext uri="{BB962C8B-B14F-4D97-AF65-F5344CB8AC3E}">
        <p14:creationId xmlns:p14="http://schemas.microsoft.com/office/powerpoint/2010/main" val="304365898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an aquifer</a:t>
            </a:r>
            <a:r>
              <a:rPr lang="en-CA" dirty="0"/>
              <a:t>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 smtClean="0"/>
              <a:t>Rock layer that can store and yield water.</a:t>
            </a:r>
          </a:p>
          <a:p>
            <a:pPr marL="0" indent="0">
              <a:buNone/>
            </a:pPr>
            <a:endParaRPr lang="en-CA" dirty="0" smtClean="0"/>
          </a:p>
          <a:p>
            <a:r>
              <a:rPr lang="en-CA" dirty="0" smtClean="0"/>
              <a:t>In dry areas aquifers provide </a:t>
            </a:r>
            <a:r>
              <a:rPr lang="en-CA" b="1" dirty="0" smtClean="0"/>
              <a:t>clean water for drinking and irrigation </a:t>
            </a:r>
            <a:r>
              <a:rPr lang="en-CA" dirty="0" smtClean="0"/>
              <a:t>by drilling a well.  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600200"/>
            <a:ext cx="3744415" cy="4525963"/>
          </a:xfrm>
        </p:spPr>
      </p:pic>
    </p:spTree>
    <p:extLst>
      <p:ext uri="{BB962C8B-B14F-4D97-AF65-F5344CB8AC3E}">
        <p14:creationId xmlns:p14="http://schemas.microsoft.com/office/powerpoint/2010/main" val="119547884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CA" dirty="0" smtClean="0"/>
              <a:t>Aquifers: Wells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95536" y="1052736"/>
            <a:ext cx="4040188" cy="639762"/>
          </a:xfrm>
        </p:spPr>
        <p:txBody>
          <a:bodyPr/>
          <a:lstStyle/>
          <a:p>
            <a:r>
              <a:rPr lang="en-CA" dirty="0" smtClean="0"/>
              <a:t>Artesian Well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772816"/>
            <a:ext cx="4040188" cy="4353347"/>
          </a:xfrm>
        </p:spPr>
        <p:txBody>
          <a:bodyPr>
            <a:normAutofit/>
          </a:bodyPr>
          <a:lstStyle/>
          <a:p>
            <a:r>
              <a:rPr lang="en-CA" dirty="0" smtClean="0"/>
              <a:t>Well drilled through the ground </a:t>
            </a:r>
          </a:p>
          <a:p>
            <a:pPr marL="0" indent="0">
              <a:buNone/>
            </a:pPr>
            <a:endParaRPr lang="en-CA" dirty="0" smtClean="0"/>
          </a:p>
          <a:p>
            <a:r>
              <a:rPr lang="en-CA" dirty="0" smtClean="0"/>
              <a:t>Confined between two impermeable rock layers which causes a build up of pressure </a:t>
            </a:r>
            <a:r>
              <a:rPr lang="en-CA" dirty="0" smtClean="0">
                <a:sym typeface="Wingdings" pitchFamily="2" charset="2"/>
              </a:rPr>
              <a:t> water will rise on its own. </a:t>
            </a:r>
            <a:endParaRPr lang="en-CA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4008" y="1052736"/>
            <a:ext cx="4041775" cy="639762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844824"/>
            <a:ext cx="4041775" cy="4050333"/>
          </a:xfrm>
        </p:spPr>
      </p:pic>
    </p:spTree>
    <p:extLst>
      <p:ext uri="{BB962C8B-B14F-4D97-AF65-F5344CB8AC3E}">
        <p14:creationId xmlns:p14="http://schemas.microsoft.com/office/powerpoint/2010/main" val="258612461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Aquifers: Wells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2800" dirty="0" smtClean="0"/>
              <a:t>Ordinary Wells: </a:t>
            </a:r>
          </a:p>
          <a:p>
            <a:endParaRPr lang="en-CA" sz="2800" dirty="0"/>
          </a:p>
          <a:p>
            <a:r>
              <a:rPr lang="en-CA" sz="2800" dirty="0" smtClean="0"/>
              <a:t>Located in-between permeable rock.</a:t>
            </a:r>
          </a:p>
          <a:p>
            <a:pPr marL="0" indent="0">
              <a:buNone/>
            </a:pPr>
            <a:endParaRPr lang="en-CA" sz="2800" dirty="0" smtClean="0"/>
          </a:p>
          <a:p>
            <a:r>
              <a:rPr lang="en-CA" sz="2800" dirty="0" smtClean="0"/>
              <a:t>Water is not under pressure and is forced to rise with a pump.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25502600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Landforms created by groundwater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 smtClean="0"/>
              <a:t>Travertine Terraces:</a:t>
            </a:r>
          </a:p>
          <a:p>
            <a:r>
              <a:rPr lang="en-CA" dirty="0" smtClean="0"/>
              <a:t>Layered deposits of rock</a:t>
            </a:r>
          </a:p>
          <a:p>
            <a:r>
              <a:rPr lang="en-CA" dirty="0" smtClean="0"/>
              <a:t>Found in areas where there is an abundant amount of </a:t>
            </a:r>
            <a:r>
              <a:rPr lang="en-CA" b="1" dirty="0" smtClean="0"/>
              <a:t>hot groundwater. </a:t>
            </a:r>
          </a:p>
          <a:p>
            <a:r>
              <a:rPr lang="en-CA" dirty="0" smtClean="0"/>
              <a:t>Hot water carries </a:t>
            </a:r>
            <a:r>
              <a:rPr lang="en-CA" b="1" dirty="0" smtClean="0"/>
              <a:t>dissolved material </a:t>
            </a:r>
            <a:r>
              <a:rPr lang="en-CA" dirty="0" smtClean="0"/>
              <a:t>and when it reaches the surface it quickly cools and deposits minerals on existing rock. </a:t>
            </a:r>
          </a:p>
          <a:p>
            <a:endParaRPr lang="en-CA" dirty="0"/>
          </a:p>
          <a:p>
            <a:endParaRPr lang="en-CA" dirty="0" smtClean="0"/>
          </a:p>
          <a:p>
            <a:pPr marL="0" indent="0">
              <a:buNone/>
            </a:pPr>
            <a:r>
              <a:rPr lang="en-CA" dirty="0"/>
              <a:t>http://</a:t>
            </a:r>
            <a:r>
              <a:rPr lang="en-CA" dirty="0" err="1"/>
              <a:t>www.atlasofwonders.com</a:t>
            </a:r>
            <a:r>
              <a:rPr lang="en-CA" dirty="0"/>
              <a:t>/2012/11/travertine-</a:t>
            </a:r>
            <a:r>
              <a:rPr lang="en-CA" dirty="0" err="1"/>
              <a:t>terraces.html</a:t>
            </a:r>
            <a:endParaRPr lang="en-CA" dirty="0" smtClean="0"/>
          </a:p>
          <a:p>
            <a:pPr marL="0" indent="0">
              <a:buNone/>
            </a:pPr>
            <a:endParaRPr lang="en-CA" dirty="0" smtClean="0"/>
          </a:p>
          <a:p>
            <a:endParaRPr lang="en-CA" dirty="0" smtClean="0"/>
          </a:p>
          <a:p>
            <a:endParaRPr lang="en-CA" b="1" dirty="0" smtClean="0"/>
          </a:p>
          <a:p>
            <a:endParaRPr lang="en-CA" b="1" dirty="0"/>
          </a:p>
          <a:p>
            <a:pPr marL="0" indent="0">
              <a:buNone/>
            </a:pPr>
            <a:endParaRPr lang="en-CA" b="1" dirty="0" smtClean="0"/>
          </a:p>
        </p:txBody>
      </p:sp>
    </p:spTree>
    <p:extLst>
      <p:ext uri="{BB962C8B-B14F-4D97-AF65-F5344CB8AC3E}">
        <p14:creationId xmlns:p14="http://schemas.microsoft.com/office/powerpoint/2010/main" val="345732807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1060</TotalTime>
  <Words>770</Words>
  <Application>Microsoft Macintosh PowerPoint</Application>
  <PresentationFormat>On-screen Show (4:3)</PresentationFormat>
  <Paragraphs>92</Paragraphs>
  <Slides>14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Thatch</vt:lpstr>
      <vt:lpstr>Groundwater </vt:lpstr>
      <vt:lpstr>What is groundwater?</vt:lpstr>
      <vt:lpstr>Groundwater</vt:lpstr>
      <vt:lpstr>Importance of groundwater</vt:lpstr>
      <vt:lpstr>Groundwater zones: </vt:lpstr>
      <vt:lpstr>What is an aquifer?</vt:lpstr>
      <vt:lpstr>Aquifers: Wells</vt:lpstr>
      <vt:lpstr>Aquifers: Wells</vt:lpstr>
      <vt:lpstr>Landforms created by groundwater</vt:lpstr>
      <vt:lpstr>PowerPoint Presentation</vt:lpstr>
      <vt:lpstr>PowerPoint Presentation</vt:lpstr>
      <vt:lpstr>Florida: Why so many sinkholes?</vt:lpstr>
      <vt:lpstr>PowerPoint Presentation</vt:lpstr>
      <vt:lpstr>Key Terms use pgs. 145-149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Groundwater</dc:title>
  <dc:creator>Thind</dc:creator>
  <cp:lastModifiedBy>User</cp:lastModifiedBy>
  <cp:revision>51</cp:revision>
  <dcterms:created xsi:type="dcterms:W3CDTF">2012-02-19T00:29:16Z</dcterms:created>
  <dcterms:modified xsi:type="dcterms:W3CDTF">2015-11-19T04:41:10Z</dcterms:modified>
</cp:coreProperties>
</file>